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4"/>
  </p:notesMasterIdLst>
  <p:sldIdLst>
    <p:sldId id="256" r:id="rId3"/>
    <p:sldId id="319" r:id="rId4"/>
    <p:sldId id="880" r:id="rId5"/>
    <p:sldId id="392" r:id="rId6"/>
    <p:sldId id="506" r:id="rId7"/>
    <p:sldId id="1039" r:id="rId8"/>
    <p:sldId id="285" r:id="rId9"/>
    <p:sldId id="509" r:id="rId10"/>
    <p:sldId id="510" r:id="rId11"/>
    <p:sldId id="511" r:id="rId12"/>
    <p:sldId id="512" r:id="rId13"/>
    <p:sldId id="985" r:id="rId14"/>
    <p:sldId id="967" r:id="rId15"/>
    <p:sldId id="986" r:id="rId16"/>
    <p:sldId id="973" r:id="rId17"/>
    <p:sldId id="987" r:id="rId18"/>
    <p:sldId id="988" r:id="rId19"/>
    <p:sldId id="989" r:id="rId20"/>
    <p:sldId id="525" r:id="rId21"/>
    <p:sldId id="526" r:id="rId22"/>
    <p:sldId id="775" r:id="rId23"/>
    <p:sldId id="976" r:id="rId24"/>
    <p:sldId id="977" r:id="rId25"/>
    <p:sldId id="873" r:id="rId26"/>
    <p:sldId id="979" r:id="rId27"/>
    <p:sldId id="541" r:id="rId28"/>
    <p:sldId id="542" r:id="rId29"/>
    <p:sldId id="543" r:id="rId30"/>
    <p:sldId id="870" r:id="rId31"/>
    <p:sldId id="532" r:id="rId32"/>
    <p:sldId id="534" r:id="rId33"/>
    <p:sldId id="535" r:id="rId34"/>
    <p:sldId id="536" r:id="rId35"/>
    <p:sldId id="538" r:id="rId36"/>
    <p:sldId id="1040" r:id="rId37"/>
    <p:sldId id="1041" r:id="rId38"/>
    <p:sldId id="859" r:id="rId39"/>
    <p:sldId id="551" r:id="rId40"/>
    <p:sldId id="552" r:id="rId41"/>
    <p:sldId id="874" r:id="rId42"/>
    <p:sldId id="993" r:id="rId43"/>
    <p:sldId id="556" r:id="rId44"/>
    <p:sldId id="982" r:id="rId45"/>
    <p:sldId id="983" r:id="rId46"/>
    <p:sldId id="557" r:id="rId47"/>
    <p:sldId id="560" r:id="rId48"/>
    <p:sldId id="1096" r:id="rId49"/>
    <p:sldId id="1097" r:id="rId50"/>
    <p:sldId id="1098" r:id="rId51"/>
    <p:sldId id="995" r:id="rId52"/>
    <p:sldId id="1000" r:id="rId53"/>
    <p:sldId id="1001" r:id="rId54"/>
    <p:sldId id="1002" r:id="rId55"/>
    <p:sldId id="1003" r:id="rId56"/>
    <p:sldId id="1004" r:id="rId57"/>
    <p:sldId id="1005" r:id="rId58"/>
    <p:sldId id="1006" r:id="rId59"/>
    <p:sldId id="1007" r:id="rId60"/>
    <p:sldId id="1008" r:id="rId61"/>
    <p:sldId id="994" r:id="rId62"/>
    <p:sldId id="320" r:id="rId63"/>
  </p:sldIdLst>
  <p:sldSz cx="9144000" cy="6858000" type="screen4x3"/>
  <p:notesSz cx="6807200" cy="993902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71C2"/>
    <a:srgbClr val="ABB4C3"/>
    <a:srgbClr val="000099"/>
    <a:srgbClr val="6775A1"/>
    <a:srgbClr val="5307B2"/>
    <a:srgbClr val="C5F30B"/>
    <a:srgbClr val="F6F408"/>
    <a:srgbClr val="7CDB05"/>
    <a:srgbClr val="FDF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-1428" y="-90"/>
      </p:cViewPr>
      <p:guideLst>
        <p:guide orient="horz" pos="2198"/>
        <p:guide pos="2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notesMaster" Target="notesMasters/notesMaster1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655" cy="498677"/>
          </a:xfrm>
          <a:prstGeom prst="rect">
            <a:avLst/>
          </a:prstGeom>
        </p:spPr>
        <p:txBody>
          <a:bodyPr vert="horz" lIns="88313" tIns="44156" rIns="88313" bIns="44156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5666" y="0"/>
            <a:ext cx="2949655" cy="498677"/>
          </a:xfrm>
          <a:prstGeom prst="rect">
            <a:avLst/>
          </a:prstGeom>
        </p:spPr>
        <p:txBody>
          <a:bodyPr vert="horz" lIns="88313" tIns="44156" rIns="88313" bIns="44156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13" tIns="44156" rIns="88313" bIns="44156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690" y="4783157"/>
            <a:ext cx="5445516" cy="3913493"/>
          </a:xfrm>
          <a:prstGeom prst="rect">
            <a:avLst/>
          </a:prstGeom>
        </p:spPr>
        <p:txBody>
          <a:bodyPr vert="horz" lIns="88313" tIns="44156" rIns="88313" bIns="44156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353"/>
            <a:ext cx="2949655" cy="498676"/>
          </a:xfrm>
          <a:prstGeom prst="rect">
            <a:avLst/>
          </a:prstGeom>
        </p:spPr>
        <p:txBody>
          <a:bodyPr vert="horz" lIns="88313" tIns="44156" rIns="88313" bIns="44156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666" y="9440353"/>
            <a:ext cx="2949655" cy="498676"/>
          </a:xfrm>
          <a:prstGeom prst="rect">
            <a:avLst/>
          </a:prstGeom>
        </p:spPr>
        <p:txBody>
          <a:bodyPr vert="horz" lIns="88313" tIns="44156" rIns="88313" bIns="44156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标题 2050"/>
          <p:cNvSpPr>
            <a:spLocks noGrp="1"/>
          </p:cNvSpPr>
          <p:nvPr>
            <p:ph type="ctrTitle"/>
          </p:nvPr>
        </p:nvSpPr>
        <p:spPr>
          <a:xfrm>
            <a:off x="684213" y="1701800"/>
            <a:ext cx="7772400" cy="10826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 algn="r">
              <a:defRPr kern="1200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2" name="副标题 2051"/>
          <p:cNvSpPr>
            <a:spLocks noGrp="1"/>
          </p:cNvSpPr>
          <p:nvPr>
            <p:ph type="subTitle" idx="1"/>
          </p:nvPr>
        </p:nvSpPr>
        <p:spPr>
          <a:xfrm>
            <a:off x="682625" y="2927350"/>
            <a:ext cx="7777163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3" name="日期占位符 205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endParaRPr lang="zh-CN" altLang="en-US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2504" cy="495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174750"/>
            <a:ext cx="4032504" cy="495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3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31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标题 102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64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文本占位符 1027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9" name="日期占位符 1028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30" name="页脚占位符 1029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1" name="灯片编号占位符 1030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0.png"/><Relationship Id="rId3" Type="http://schemas.openxmlformats.org/officeDocument/2006/relationships/tags" Target="../tags/tag4.xml"/><Relationship Id="rId2" Type="http://schemas.openxmlformats.org/officeDocument/2006/relationships/image" Target="../media/image9.png"/><Relationship Id="rId1" Type="http://schemas.openxmlformats.org/officeDocument/2006/relationships/tags" Target="../tags/tag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2875" y="1529080"/>
            <a:ext cx="8632190" cy="1901190"/>
          </a:xfrm>
          <a:ln>
            <a:noFill/>
          </a:ln>
          <a:effectLst>
            <a:glow rad="228600">
              <a:schemeClr val="accent4">
                <a:satMod val="175000"/>
                <a:alpha val="43000"/>
              </a:schemeClr>
            </a:glow>
            <a:outerShdw dir="9600000" sx="1000" sy="1000" algn="tr" rotWithShape="0">
              <a:schemeClr val="tx1">
                <a:alpha val="100000"/>
              </a:schemeClr>
            </a:outerShdw>
            <a:reflection endPos="0" dir="5400000" sy="-100000" algn="bl" rotWithShape="0"/>
          </a:effectLst>
          <a:scene3d>
            <a:camera prst="orthographicFront"/>
            <a:lightRig rig="freezing" dir="t">
              <a:rot lat="0" lon="0" rev="0"/>
            </a:lightRig>
          </a:scene3d>
        </p:spPr>
        <p:txBody>
          <a:bodyPr/>
          <a:lstStyle/>
          <a:p>
            <a:r>
              <a:rPr lang="zh-CN" altLang="en-US" sz="6500" dirty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文鼎新艺体简" pitchFamily="49" charset="-122"/>
                <a:ea typeface="文鼎新艺体简" pitchFamily="49" charset="-122"/>
                <a:sym typeface="+mn-ea"/>
              </a:rPr>
              <a:t>公 文 写 作 与 处 理</a:t>
            </a:r>
            <a:endParaRPr lang="en-US" altLang="zh-CN" sz="6500" b="1" i="1" spc="1000" dirty="0" smtClean="0">
              <a:solidFill>
                <a:schemeClr val="tx1"/>
              </a:solidFill>
              <a:effectLst>
                <a:outerShdw blurRad="38100" dist="38100" dir="2700000">
                  <a:srgbClr val="000000"/>
                </a:outerShdw>
              </a:effectLst>
              <a:uFillTx/>
              <a:latin typeface="文鼎新艺体简" pitchFamily="49" charset="-122"/>
              <a:ea typeface="文鼎新艺体简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13230" y="3720465"/>
            <a:ext cx="5657215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4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文鼎新艺体简" pitchFamily="49" charset="-122"/>
                <a:ea typeface="文鼎新艺体简" pitchFamily="49" charset="-122"/>
                <a:sym typeface="+mn-ea"/>
              </a:rPr>
              <a:t> </a:t>
            </a:r>
            <a:r>
              <a:rPr lang="zh-CN" altLang="en-US" sz="44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文鼎新艺体简" pitchFamily="49" charset="-122"/>
                <a:ea typeface="文鼎新艺体简" pitchFamily="49" charset="-122"/>
                <a:sym typeface="+mn-ea"/>
              </a:rPr>
              <a:t>规范   简洁   流畅</a:t>
            </a:r>
            <a:endParaRPr lang="zh-CN" altLang="en-US" sz="4400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文鼎新艺体简" pitchFamily="49" charset="-122"/>
              <a:ea typeface="文鼎新艺体简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28615" y="5902960"/>
            <a:ext cx="319786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b="1" dirty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800" b="1" dirty="0">
                <a:solidFill>
                  <a:srgbClr val="000099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党委办：郝丽娜</a:t>
            </a:r>
            <a:endParaRPr lang="zh-CN" altLang="en-US" sz="2800" b="1" dirty="0">
              <a:solidFill>
                <a:srgbClr val="000099"/>
              </a:solidFill>
              <a:effectLst>
                <a:outerShdw blurRad="38100" dist="38100" dir="2700000">
                  <a:srgbClr val="00000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52525" y="1250315"/>
            <a:ext cx="6838315" cy="4879340"/>
          </a:xfrm>
        </p:spPr>
        <p:txBody>
          <a:bodyPr/>
          <a:lstStyle/>
          <a:p>
            <a:pPr>
              <a:lnSpc>
                <a:spcPts val="70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sz="3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、公文处理工作的基本原则</a:t>
            </a:r>
            <a:endParaRPr lang="zh-CN" altLang="en-US" sz="3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70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 sz="3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二、公文写作要求</a:t>
            </a:r>
            <a:endParaRPr lang="zh-CN" altLang="en-US" sz="3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70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 sz="3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三、公文种类</a:t>
            </a:r>
            <a:endParaRPr lang="zh-CN" altLang="en-US" sz="3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70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 sz="3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四、公文格式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2910" y="1120140"/>
            <a:ext cx="8229600" cy="4944745"/>
          </a:xfrm>
        </p:spPr>
        <p:txBody>
          <a:bodyPr/>
          <a:lstStyle/>
          <a:p>
            <a:pPr marL="0" indent="0" fontAlgn="auto">
              <a:lnSpc>
                <a:spcPts val="5500"/>
              </a:lnSpc>
              <a:spcBef>
                <a:spcPts val="0"/>
              </a:spcBef>
              <a:buNone/>
            </a:pPr>
            <a:r>
              <a:rPr lang="zh-CN" altLang="en-US" sz="2500" b="1">
                <a:latin typeface="+mn-ea"/>
                <a:sym typeface="+mn-ea"/>
              </a:rPr>
              <a:t>《党政机关公文处理工作条例》（中办发〔</a:t>
            </a:r>
            <a:r>
              <a:rPr lang="en-US" altLang="zh-CN" sz="2500" b="1">
                <a:latin typeface="+mn-ea"/>
                <a:sym typeface="+mn-ea"/>
              </a:rPr>
              <a:t>2012</a:t>
            </a:r>
            <a:r>
              <a:rPr lang="zh-CN" altLang="en-US" sz="2500" b="1">
                <a:latin typeface="+mn-ea"/>
                <a:sym typeface="+mn-ea"/>
              </a:rPr>
              <a:t>〕</a:t>
            </a:r>
            <a:r>
              <a:rPr lang="en-US" altLang="zh-CN" sz="2500" b="1">
                <a:latin typeface="+mn-ea"/>
                <a:sym typeface="+mn-ea"/>
              </a:rPr>
              <a:t>12</a:t>
            </a:r>
            <a:r>
              <a:rPr lang="zh-CN" altLang="en-US" sz="2500" b="1">
                <a:latin typeface="+mn-ea"/>
                <a:sym typeface="+mn-ea"/>
              </a:rPr>
              <a:t>号）</a:t>
            </a:r>
            <a:endParaRPr lang="zh-CN" altLang="en-US" sz="2500" b="1">
              <a:latin typeface="+mn-ea"/>
              <a:sym typeface="+mn-ea"/>
            </a:endParaRPr>
          </a:p>
          <a:p>
            <a:pPr marL="0" indent="0" fontAlgn="auto">
              <a:lnSpc>
                <a:spcPts val="5500"/>
              </a:lnSpc>
              <a:spcBef>
                <a:spcPts val="0"/>
              </a:spcBef>
              <a:buNone/>
            </a:pPr>
            <a:r>
              <a:rPr lang="en-US" altLang="zh-CN" sz="2500" b="1">
                <a:latin typeface="+mn-ea"/>
                <a:sym typeface="+mn-ea"/>
              </a:rPr>
              <a:t>2012</a:t>
            </a:r>
            <a:r>
              <a:rPr lang="zh-CN" altLang="en-US" sz="2500" b="1">
                <a:latin typeface="+mn-ea"/>
                <a:sym typeface="+mn-ea"/>
              </a:rPr>
              <a:t>年</a:t>
            </a:r>
            <a:r>
              <a:rPr lang="en-US" altLang="zh-CN" sz="2500" b="1">
                <a:latin typeface="+mn-ea"/>
                <a:sym typeface="+mn-ea"/>
              </a:rPr>
              <a:t>7</a:t>
            </a:r>
            <a:r>
              <a:rPr lang="zh-CN" altLang="en-US" sz="2500" b="1">
                <a:latin typeface="+mn-ea"/>
                <a:sym typeface="+mn-ea"/>
              </a:rPr>
              <a:t>月</a:t>
            </a:r>
            <a:r>
              <a:rPr lang="en-US" altLang="zh-CN" sz="2500" b="1">
                <a:latin typeface="+mn-ea"/>
                <a:sym typeface="+mn-ea"/>
              </a:rPr>
              <a:t>1</a:t>
            </a:r>
            <a:r>
              <a:rPr lang="zh-CN" altLang="en-US" sz="2500" b="1">
                <a:latin typeface="+mn-ea"/>
                <a:sym typeface="+mn-ea"/>
              </a:rPr>
              <a:t>日起施行</a:t>
            </a:r>
            <a:endParaRPr lang="zh-CN" altLang="en-US" sz="2500" b="1">
              <a:latin typeface="+mn-ea"/>
              <a:sym typeface="+mn-ea"/>
            </a:endParaRPr>
          </a:p>
          <a:p>
            <a:pPr marL="0" indent="0" fontAlgn="auto">
              <a:lnSpc>
                <a:spcPts val="55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 sz="2500" b="1">
                <a:latin typeface="+mn-ea"/>
              </a:rPr>
              <a:t>《条例》是建国以来党和国家第一次通过立法，用法规的形式对全国党政机关公文处理工作进行统一规范，使党政机关的公文处理工作上升到</a:t>
            </a:r>
            <a:r>
              <a:rPr lang="zh-CN" altLang="en-US" sz="2500" b="1">
                <a:solidFill>
                  <a:srgbClr val="FF0000"/>
                </a:solidFill>
                <a:latin typeface="+mn-ea"/>
              </a:rPr>
              <a:t>法律法规</a:t>
            </a:r>
            <a:r>
              <a:rPr lang="zh-CN" altLang="en-US" sz="2500" b="1">
                <a:latin typeface="+mn-ea"/>
              </a:rPr>
              <a:t>的层面。</a:t>
            </a:r>
            <a:endParaRPr lang="zh-CN" altLang="en-US" sz="2500" b="1">
              <a:latin typeface="+mn-ea"/>
            </a:endParaRPr>
          </a:p>
          <a:p>
            <a:pPr marL="0" indent="0" fontAlgn="auto">
              <a:lnSpc>
                <a:spcPts val="55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 sz="2500" b="1">
                <a:latin typeface="+mn-ea"/>
              </a:rPr>
              <a:t>《条例》是</a:t>
            </a:r>
            <a:r>
              <a:rPr lang="en-US" altLang="zh-CN" sz="2500" b="1">
                <a:latin typeface="+mn-ea"/>
              </a:rPr>
              <a:t>2012</a:t>
            </a:r>
            <a:r>
              <a:rPr lang="zh-CN" altLang="en-US" sz="2500" b="1">
                <a:latin typeface="+mn-ea"/>
              </a:rPr>
              <a:t>年</a:t>
            </a:r>
            <a:r>
              <a:rPr lang="en-US" altLang="zh-CN" sz="2500" b="1">
                <a:latin typeface="+mn-ea"/>
              </a:rPr>
              <a:t>7</a:t>
            </a:r>
            <a:r>
              <a:rPr lang="zh-CN" altLang="en-US" sz="2500" b="1">
                <a:latin typeface="+mn-ea"/>
              </a:rPr>
              <a:t>月</a:t>
            </a:r>
            <a:r>
              <a:rPr lang="en-US" altLang="zh-CN" sz="2500" b="1">
                <a:latin typeface="+mn-ea"/>
              </a:rPr>
              <a:t>1</a:t>
            </a:r>
            <a:r>
              <a:rPr lang="zh-CN" altLang="en-US" sz="2500" b="1">
                <a:latin typeface="+mn-ea"/>
              </a:rPr>
              <a:t>日后公文处理工作要严格遵循的基本制度。</a:t>
            </a:r>
            <a:endParaRPr lang="zh-CN" altLang="en-US" sz="2500" b="1">
              <a:latin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0075" y="1958291"/>
            <a:ext cx="8229600" cy="2049332"/>
          </a:xfrm>
        </p:spPr>
        <p:txBody>
          <a:bodyPr/>
          <a:lstStyle/>
          <a:p>
            <a:pPr marL="0" indent="0" algn="ctr">
              <a:lnSpc>
                <a:spcPts val="8000"/>
              </a:lnSpc>
              <a:buNone/>
            </a:pPr>
            <a:r>
              <a:rPr lang="zh-CN" altLang="en-US" sz="4800" b="1" spc="300" dirty="0" smtClean="0">
                <a:solidFill>
                  <a:schemeClr val="tx1"/>
                </a:solidFill>
                <a:uFillTx/>
                <a:latin typeface="方正小标宋简体" panose="03000509000000000000" charset="-122"/>
                <a:ea typeface="方正小标宋简体" panose="03000509000000000000" charset="-122"/>
              </a:rPr>
              <a:t>一、公文处理工作的</a:t>
            </a:r>
            <a:endParaRPr lang="zh-CN" altLang="en-US" sz="4800" b="1" spc="300" dirty="0" smtClean="0">
              <a:solidFill>
                <a:schemeClr val="tx1"/>
              </a:solidFill>
              <a:uFillTx/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marL="0" indent="0" algn="ctr">
              <a:lnSpc>
                <a:spcPts val="8000"/>
              </a:lnSpc>
              <a:buNone/>
            </a:pPr>
            <a:r>
              <a:rPr lang="zh-CN" altLang="en-US" sz="4800" b="1" spc="300" dirty="0" smtClean="0">
                <a:solidFill>
                  <a:schemeClr val="tx1"/>
                </a:solidFill>
                <a:uFillTx/>
                <a:latin typeface="方正小标宋简体" panose="03000509000000000000" charset="-122"/>
                <a:ea typeface="方正小标宋简体" panose="03000509000000000000" charset="-122"/>
              </a:rPr>
              <a:t>基本原则</a:t>
            </a:r>
            <a:endParaRPr lang="zh-CN" altLang="en-US" sz="4800" b="1" spc="300" dirty="0" smtClean="0">
              <a:solidFill>
                <a:schemeClr val="tx1"/>
              </a:solidFill>
              <a:uFillTx/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065" y="1426845"/>
            <a:ext cx="7724140" cy="4707255"/>
          </a:xfrm>
        </p:spPr>
        <p:txBody>
          <a:bodyPr/>
          <a:lstStyle/>
          <a:p>
            <a:pPr marL="0" lvl="0" indent="0" algn="just" rtl="0" eaLnBrk="0" hangingPunct="0">
              <a:lnSpc>
                <a:spcPts val="5000"/>
              </a:lnSpc>
              <a:spcBef>
                <a:spcPct val="0"/>
              </a:spcBef>
              <a:buNone/>
            </a:pPr>
            <a:r>
              <a:rPr lang="zh-CN" altLang="en-US" dirty="0" smtClean="0">
                <a:latin typeface="Calibri" panose="020F0502020204030204" pitchFamily="34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　　党政机关公文是指党政机关实施领导、履行职能、处理公务的具有特定效力和规范体式的文书，是传达贯彻党和国家的方针政策，公布法规和规章，指导、布置和商洽工作，请示和答复问题，报告、通报和交流情况等的重要工具</a:t>
            </a:r>
            <a:r>
              <a:rPr lang="zh-CN" altLang="en-US" sz="3000" dirty="0" smtClean="0">
                <a:latin typeface="Calibri" panose="020F0502020204030204" pitchFamily="34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内容占位符 2"/>
          <p:cNvSpPr txBox="1"/>
          <p:nvPr/>
        </p:nvSpPr>
        <p:spPr>
          <a:xfrm>
            <a:off x="2254142" y="519960"/>
            <a:ext cx="4822114" cy="98230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公文的概念</a:t>
            </a:r>
            <a:endParaRPr kumimoji="0" lang="zh-CN" altLang="en-US" sz="40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648460" y="657860"/>
            <a:ext cx="4751705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公文的重要性</a:t>
            </a:r>
            <a:endParaRPr lang="zh-CN" alt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endParaRPr lang="zh-CN" altLang="en-US" sz="4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3550" y="1884680"/>
            <a:ext cx="7047230" cy="328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Char char="Ä"/>
            </a:pPr>
            <a:r>
              <a:rPr lang="zh-CN" altLang="en-US" sz="32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公文是企业实现管理职能的重要途径</a:t>
            </a:r>
            <a:endParaRPr lang="zh-CN" altLang="en-US" sz="3200" dirty="0">
              <a:solidFill>
                <a:schemeClr val="folHlink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Char char="Ä"/>
            </a:pPr>
            <a:endParaRPr lang="zh-CN" altLang="en-US" sz="32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Char char="Ä"/>
            </a:pPr>
            <a:r>
              <a:rPr lang="zh-CN" altLang="en-US" sz="32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公文是体现企业形象的重要手段</a:t>
            </a:r>
            <a:endParaRPr lang="zh-CN" altLang="en-US" sz="3200" dirty="0">
              <a:solidFill>
                <a:schemeClr val="folHlink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buClr>
                <a:srgbClr val="FF9900"/>
              </a:buClr>
              <a:buFont typeface="Wingdings" panose="05000000000000000000" pitchFamily="2" charset="2"/>
              <a:buChar char="Ä"/>
            </a:pPr>
            <a:endParaRPr lang="zh-CN" altLang="en-US" sz="32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buClr>
                <a:srgbClr val="FF9900"/>
              </a:buClr>
              <a:buFont typeface="Wingdings" panose="05000000000000000000" pitchFamily="2" charset="2"/>
              <a:buChar char="Ä"/>
            </a:pPr>
            <a:r>
              <a:rPr lang="zh-CN" altLang="en-US" sz="32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公文是员工履行岗位职责的重要工具</a:t>
            </a:r>
            <a:endParaRPr lang="zh-CN" altLang="en-US" sz="3200" dirty="0">
              <a:solidFill>
                <a:schemeClr val="folHlink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Char char="Ä"/>
            </a:pPr>
            <a:endParaRPr lang="zh-CN" altLang="en-US" sz="32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Char char="Ä"/>
            </a:pPr>
            <a:r>
              <a:rPr lang="zh-CN" altLang="en-US" sz="32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公文是衡量员工综合素质的重要标尺</a:t>
            </a:r>
            <a:endParaRPr lang="zh-CN" altLang="en-US" sz="32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19580" y="1828800"/>
            <a:ext cx="5638800" cy="3749675"/>
          </a:xfrm>
        </p:spPr>
        <p:txBody>
          <a:bodyPr/>
          <a:lstStyle/>
          <a:p>
            <a:pPr>
              <a:lnSpc>
                <a:spcPts val="4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28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其主要特点有：</a:t>
            </a:r>
            <a:endParaRPr lang="zh-CN" altLang="en-US" sz="28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sz="28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法定性      </a:t>
            </a:r>
            <a:endParaRPr sz="28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sz="28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政策性      </a:t>
            </a:r>
            <a:endParaRPr sz="28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sz="28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实用性      </a:t>
            </a:r>
            <a:endParaRPr sz="28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sz="28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时效性     </a:t>
            </a:r>
            <a:endParaRPr sz="28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sz="28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规范性</a:t>
            </a:r>
            <a:endParaRPr sz="28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28178" y="820801"/>
            <a:ext cx="3778373" cy="701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公文的特点</a:t>
            </a:r>
            <a:endParaRPr lang="zh-CN" alt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3440" y="1334770"/>
            <a:ext cx="7239635" cy="4737100"/>
          </a:xfrm>
        </p:spPr>
        <p:txBody>
          <a:bodyPr/>
          <a:lstStyle/>
          <a:p>
            <a:pPr>
              <a:lnSpc>
                <a:spcPts val="35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（一）实事求是原则</a:t>
            </a:r>
            <a:endParaRPr lang="zh-CN" altLang="en-US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35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en-US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发文要务实，要根据实际需要发文。</a:t>
            </a:r>
            <a:endParaRPr lang="zh-CN" altLang="en-US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5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en-US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办文要切实，要细化办文规范。</a:t>
            </a:r>
            <a:endParaRPr lang="zh-CN" altLang="en-US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5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3.</a:t>
            </a:r>
            <a:r>
              <a:rPr lang="zh-CN" altLang="en-US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拟文要朴实，文字要简练精确。</a:t>
            </a:r>
            <a:endParaRPr lang="zh-CN" altLang="en-US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>
              <a:lnSpc>
                <a:spcPts val="35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zh-CN" altLang="zh-CN" sz="18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zh-CN" sz="2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  开头词：近查、根据、兹因、收悉、鉴于</a:t>
            </a:r>
            <a:endParaRPr lang="zh-CN" altLang="zh-CN" sz="2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zh-CN" sz="2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  称谓词语</a:t>
            </a:r>
            <a:r>
              <a:rPr lang="en-US" altLang="zh-CN" sz="2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: </a:t>
            </a:r>
            <a:r>
              <a:rPr lang="zh-CN" altLang="en-US" sz="2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本部、贵厂、该单位</a:t>
            </a:r>
            <a:endParaRPr lang="zh-CN" altLang="en-US" sz="2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2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  请示词：拟请、恳请、特请</a:t>
            </a:r>
            <a:endParaRPr lang="zh-CN" altLang="en-US" sz="2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2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  询问词语：当否、妥否          </a:t>
            </a:r>
            <a:endParaRPr lang="zh-CN" altLang="en-US" sz="2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2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  表态词语：遵照执行、参照办理          </a:t>
            </a:r>
            <a:endParaRPr lang="zh-CN" altLang="en-US" sz="2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2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  结尾词语：特此报告、接洽为荷、此布、此令、盼复</a:t>
            </a:r>
            <a:endParaRPr lang="zh-CN" altLang="en-US" sz="2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55775" y="382905"/>
            <a:ext cx="6388100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公文处理工作的基本原则</a:t>
            </a:r>
            <a:endParaRPr lang="zh-CN" alt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41680" y="1718310"/>
            <a:ext cx="7626985" cy="3790950"/>
          </a:xfrm>
        </p:spPr>
        <p:txBody>
          <a:bodyPr/>
          <a:lstStyle/>
          <a:p>
            <a:pPr>
              <a:lnSpc>
                <a:spcPts val="5000"/>
              </a:lnSpc>
              <a:buNone/>
            </a:pPr>
            <a:r>
              <a:rPr lang="zh-CN" altLang="en-US" sz="3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（二）准确规范原则</a:t>
            </a:r>
            <a:endParaRPr lang="zh-CN" altLang="en-US" sz="3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algn="just">
              <a:lnSpc>
                <a:spcPts val="5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要认真把好公文的质量关。</a:t>
            </a:r>
            <a:endParaRPr lang="zh-CN" altLang="en-US" sz="3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5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要认真把好公文的程序关。</a:t>
            </a:r>
            <a:endParaRPr lang="zh-CN" altLang="en-US" sz="3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5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3.</a:t>
            </a:r>
            <a:r>
              <a:rPr lang="zh-CN" alt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要认真把好公文出入关。首先要把好发</a:t>
            </a:r>
            <a:endParaRPr lang="en-US" altLang="zh-CN" sz="3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　　文关。其次要把好收文关。</a:t>
            </a:r>
            <a:endParaRPr lang="zh-CN" altLang="en-US" sz="3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91310" y="770255"/>
            <a:ext cx="6009005" cy="701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公文处理工作的基本原则</a:t>
            </a:r>
            <a:endParaRPr lang="zh-CN" alt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0110" y="1974850"/>
            <a:ext cx="7498080" cy="3478530"/>
          </a:xfrm>
        </p:spPr>
        <p:txBody>
          <a:bodyPr/>
          <a:lstStyle/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 sz="3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（三）精简高效原则</a:t>
            </a:r>
            <a:endParaRPr lang="zh-CN" altLang="en-US" sz="3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lnSpc>
                <a:spcPts val="5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要坚持少而精的标准。精简公文包含两</a:t>
            </a:r>
            <a:endParaRPr lang="en-US" altLang="zh-CN" sz="3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　　个方面：发文数量要少，公文篇幅要短。</a:t>
            </a:r>
            <a:endParaRPr lang="zh-CN" altLang="en-US" sz="3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>
              <a:lnSpc>
                <a:spcPts val="5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en-US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要坚持快而好的标准。</a:t>
            </a:r>
            <a:endParaRPr lang="zh-CN" altLang="en-US" sz="3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39265" y="909955"/>
            <a:ext cx="6263640" cy="701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公文处理工作的基本原则</a:t>
            </a:r>
            <a:endParaRPr lang="zh-CN" alt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5310" y="951230"/>
            <a:ext cx="8111490" cy="5497830"/>
          </a:xfrm>
        </p:spPr>
        <p:txBody>
          <a:bodyPr/>
          <a:lstStyle/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（四）安全保密原则</a:t>
            </a:r>
            <a:endPara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要确保公文使用和传递安全。接收、传阅、借阅涉密公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　　文要履行登记及有关手续，确保每一份公文不丢失、不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　　残缺、不污损、不泄密。对于涉密公文，从草稿、修改      </a:t>
            </a:r>
            <a:endParaRPr lang="zh-CN" altLang="en-US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l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    稿到定本，每一个环节都要按拟定密级严格保管，送审、                校核过程中要严格控制知悉范围，印制、分发要采取相应的保密措施。</a:t>
            </a:r>
            <a:endParaRPr lang="zh-CN" altLang="en-US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要确保公文保管安全。未经发文机关或者其上级机关批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　　准，任何人不得擅自复印（制）涉密公文。涉密公文阅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　　办处理完毕，要及时收回入柜，并定期检查核对。</a:t>
            </a:r>
            <a:endParaRPr lang="zh-CN" altLang="en-US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3.</a:t>
            </a: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要确保公文销毁安全。按照中央有关文件阅读管理办法，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en-US" sz="2400" spc="8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　　绝密级文件要定期清退，销毁涉密文件必须详细登记</a:t>
            </a:r>
            <a:endParaRPr lang="en-US" altLang="zh-CN" sz="2400" spc="8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en-US" sz="2400" spc="8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　　手续，</a:t>
            </a: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履行报批手续，并由</a:t>
            </a:r>
            <a:r>
              <a:rPr 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</a:t>
            </a:r>
            <a:r>
              <a:rPr lang="zh-CN" altLang="en-US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人以上监销。</a:t>
            </a:r>
            <a:endParaRPr lang="zh-CN" altLang="en-US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44688" y="242951"/>
            <a:ext cx="70379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公文处理工作的基本原则</a:t>
            </a:r>
            <a:endParaRPr lang="zh-CN" alt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903730" y="2694305"/>
            <a:ext cx="508000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800" b="1">
                <a:latin typeface="方正小标宋简体" panose="03000509000000000000" charset="-122"/>
                <a:ea typeface="方正小标宋简体" panose="03000509000000000000" charset="-122"/>
              </a:rPr>
              <a:t>二、公文写作要求</a:t>
            </a:r>
            <a:endParaRPr lang="zh-CN" altLang="en-US" sz="4800" b="1"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91565" y="653415"/>
            <a:ext cx="3476625" cy="7010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公文写作要求</a:t>
            </a:r>
            <a:endParaRPr lang="zh-CN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7250" y="1560195"/>
            <a:ext cx="5701665" cy="4521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ts val="32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1、正确选用文种，体式规范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2、标题准确反映全文的主题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3、观点明确，阐述清楚，逻辑关系明了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4、简明扼要，直书不曲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5、表述紧凑严密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6、用语庄重平实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7、概念稳定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8、用语要礼貌得体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9、正确运用标点符号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10、准确计算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/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95680" y="428625"/>
            <a:ext cx="6482715" cy="61874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None/>
            </a:pPr>
            <a:r>
              <a:rPr lang="zh-CN" altLang="en-US" sz="4000" b="1" dirty="0">
                <a:solidFill>
                  <a:srgbClr val="000099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一、词义混淆</a:t>
            </a:r>
            <a:endParaRPr lang="zh-CN" altLang="en-US" sz="4000" b="1" dirty="0">
              <a:solidFill>
                <a:srgbClr val="000099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l">
              <a:buClr>
                <a:srgbClr val="FF9900"/>
              </a:buClr>
              <a:buFont typeface="Wingdings" panose="05000000000000000000" pitchFamily="2" charset="2"/>
              <a:buChar char=""/>
            </a:pPr>
            <a:r>
              <a:rPr lang="zh-CN" altLang="en-US" sz="30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制定</a:t>
            </a:r>
            <a:endParaRPr lang="zh-CN" altLang="en-US" sz="30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Clr>
                <a:srgbClr val="FF9900"/>
              </a:buClr>
              <a:buFont typeface="Wingdings" panose="05000000000000000000" pitchFamily="2" charset="2"/>
              <a:buChar char=""/>
            </a:pPr>
            <a:r>
              <a:rPr lang="zh-CN" altLang="en-US" sz="30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制订</a:t>
            </a:r>
            <a:endParaRPr lang="zh-CN" altLang="en-US" sz="30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</a:t>
            </a:r>
            <a:r>
              <a:rPr lang="zh-CN" altLang="en-US" sz="30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词义：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制定</a:t>
            </a:r>
            <a:r>
              <a:rPr lang="en-US" altLang="zh-CN" sz="30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——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制作、定出。公文中习惯用在较大场合。</a:t>
            </a:r>
            <a:endParaRPr lang="zh-CN" altLang="en-US" sz="30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</a:t>
            </a:r>
            <a:r>
              <a:rPr lang="zh-CN" altLang="en-US" sz="30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举例：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党的第十六次代表大会，为我们制定了全面进入小康社会的总任务和政治路线。</a:t>
            </a:r>
            <a:endParaRPr lang="zh-CN" altLang="en-US" sz="30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</a:t>
            </a:r>
            <a:r>
              <a:rPr lang="zh-CN" altLang="en-US" sz="30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词义：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制订</a:t>
            </a:r>
            <a:r>
              <a:rPr lang="en-US" altLang="zh-CN" sz="30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——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制作、订立。公文中习惯用于具体规章制度的订立。</a:t>
            </a:r>
            <a:endParaRPr lang="zh-CN" altLang="en-US" sz="30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　</a:t>
            </a:r>
            <a:r>
              <a:rPr lang="zh-CN" altLang="en-US" sz="30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举例：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公司制订了防火、门卫等安全管理制度。</a:t>
            </a:r>
            <a:endParaRPr lang="zh-CN" altLang="en-US" sz="30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sz="30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79730" y="367665"/>
            <a:ext cx="8250555" cy="32029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ts val="3500"/>
              </a:lnSpc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截止</a:t>
            </a: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”和</a:t>
            </a: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截至</a:t>
            </a: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”</a:t>
            </a: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的区别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500"/>
              </a:lnSpc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例如：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500"/>
              </a:lnSpc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截止8月底，已经收到有关建议300多份。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500"/>
              </a:lnSpc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例中的“截止”用得不妥。“截止”不宜带宾语，“截至”可带宾语，如“截至十月份”“截至6月20日”。“截止”后加上“到”，说成“截止到”，则可带宾语。例如“截止到十月份”“截止到6月20日”。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215" y="3959225"/>
            <a:ext cx="8029575" cy="1920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详实</a:t>
            </a: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”宜写成“</a:t>
            </a:r>
            <a:r>
              <a:rPr lang="zh-CN" altLang="en-US" sz="24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翔实</a:t>
            </a: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”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/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例如：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/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形成内容详实、观点鲜明、建议明确的年度工作报告。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/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例中的“详实”宜写成“翔实”。两者是一组异形词，现在一般写成“翔实”。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704850" y="1058545"/>
            <a:ext cx="7604125" cy="44862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95000"/>
              </a:lnSpc>
              <a:spcBef>
                <a:spcPct val="5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lang="zh-CN" altLang="en-US" sz="4000" b="1" dirty="0">
                <a:solidFill>
                  <a:srgbClr val="000099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二、语言重复、啰嗦</a:t>
            </a:r>
            <a:r>
              <a:rPr lang="zh-CN" altLang="en-US" sz="4000" b="1" dirty="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endParaRPr lang="zh-CN" altLang="en-US" sz="4000" b="1" dirty="0">
              <a:solidFill>
                <a:srgbClr val="000099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l" eaLnBrk="1" hangingPunct="1">
              <a:lnSpc>
                <a:spcPct val="95000"/>
              </a:lnSpc>
              <a:spcBef>
                <a:spcPct val="50000"/>
              </a:spcBef>
              <a:buClr>
                <a:schemeClr val="accent2"/>
              </a:buClr>
              <a:buFont typeface="Monotype Sorts" pitchFamily="2" charset="2"/>
              <a:buNone/>
            </a:pPr>
            <a:endParaRPr lang="en-US" altLang="zh-CN" sz="3200" b="1">
              <a:solidFill>
                <a:srgbClr val="00009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经公司领导批准</a:t>
            </a:r>
            <a:r>
              <a:rPr lang="zh-CN" altLang="en-US" sz="30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同意</a:t>
            </a:r>
            <a:endParaRPr lang="zh-CN" altLang="en-US" sz="30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30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事故发生后，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公司总部高度重视这次事故，</a:t>
            </a:r>
            <a:r>
              <a:rPr lang="zh-CN" altLang="en-US" sz="30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接报事故后，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立即----。</a:t>
            </a:r>
            <a:endParaRPr lang="zh-CN" altLang="en-US" sz="30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lnSpc>
                <a:spcPct val="90000"/>
              </a:lnSpc>
              <a:spcBef>
                <a:spcPct val="50000"/>
              </a:spcBef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工作人员</a:t>
            </a:r>
            <a:r>
              <a:rPr lang="zh-CN" altLang="en-US" sz="30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24小时</a:t>
            </a:r>
            <a:r>
              <a:rPr lang="zh-CN" altLang="en-US" sz="30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夜以继日轮班作业。 </a:t>
            </a:r>
            <a:endParaRPr lang="zh-CN" altLang="en-US" sz="30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lnSpc>
                <a:spcPct val="90000"/>
              </a:lnSpc>
              <a:spcBef>
                <a:spcPct val="50000"/>
              </a:spcBef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en-US" altLang="zh-CN" sz="30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………</a:t>
            </a:r>
            <a:endParaRPr lang="en-US" altLang="zh-CN" sz="30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sz="30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35965" y="654685"/>
            <a:ext cx="7393940" cy="58216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None/>
            </a:pPr>
            <a:r>
              <a:rPr lang="zh-CN" altLang="en-US" sz="4000" b="1" dirty="0">
                <a:solidFill>
                  <a:srgbClr val="000099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三、附件格式不当</a:t>
            </a:r>
            <a:endParaRPr lang="zh-CN" altLang="en-US" sz="4000" b="1" dirty="0">
              <a:solidFill>
                <a:srgbClr val="000099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l">
              <a:buNone/>
            </a:pP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buNone/>
            </a:pPr>
            <a:r>
              <a:rPr lang="en-US" altLang="zh-CN" sz="28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</a:t>
            </a: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、若公文附有附件资料，而公文内容中又有涉及附件内容，应备注说明，如：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详细情况见附件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endParaRPr lang="en-US" altLang="zh-CN" sz="28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en-US" altLang="zh-CN" sz="28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</a:t>
            </a: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、若公文附有附件资料，应在公文最后加上附件名称，如有多份附件，应当逐个列示，格式如下：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附件：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《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关于*********的办法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》</a:t>
            </a:r>
            <a:endParaRPr lang="en-US" altLang="zh-CN" sz="280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 2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《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关于*********的通知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》</a:t>
            </a:r>
            <a:endParaRPr lang="en-US" altLang="zh-CN" sz="280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 3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《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关于*********的方案</a:t>
            </a:r>
            <a:r>
              <a:rPr lang="en-US" altLang="zh-CN" sz="28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》</a:t>
            </a:r>
            <a:endParaRPr lang="en-US" altLang="zh-CN" sz="280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sz="28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06705" y="960755"/>
            <a:ext cx="8383905" cy="4174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None/>
            </a:pPr>
            <a:r>
              <a:rPr lang="zh-CN" altLang="en-US" sz="4000" b="1" dirty="0">
                <a:solidFill>
                  <a:srgbClr val="000099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四、标点符号运用不当</a:t>
            </a:r>
            <a:endParaRPr lang="zh-CN" altLang="en-US" sz="4000" b="1" dirty="0">
              <a:solidFill>
                <a:srgbClr val="000099"/>
              </a:solidFill>
              <a:uFillTx/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  <a:p>
            <a:pPr algn="l">
              <a:buNone/>
            </a:pPr>
            <a:endParaRPr lang="zh-CN" altLang="en-US" sz="3200" b="1" dirty="0">
              <a:solidFill>
                <a:srgbClr val="000099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l" fontAlgn="auto">
              <a:lnSpc>
                <a:spcPts val="3200"/>
              </a:lnSpc>
            </a:pPr>
            <a:r>
              <a:rPr lang="zh-CN" altLang="en-US" sz="30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标有引号、书名号的并列成分之间不宜用顿号</a:t>
            </a:r>
            <a:endParaRPr lang="zh-CN" altLang="en-US" sz="30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</a:pPr>
            <a:r>
              <a:rPr lang="zh-CN" altLang="en-US" sz="30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例如：</a:t>
            </a:r>
            <a:endParaRPr lang="zh-CN" altLang="en-US" sz="30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</a:pPr>
            <a:r>
              <a:rPr lang="zh-CN" altLang="en-US" sz="30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必须坚持“老虎”、“苍蝇”一起打。</a:t>
            </a:r>
            <a:endParaRPr lang="zh-CN" altLang="en-US" sz="30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</a:pPr>
            <a:r>
              <a:rPr lang="zh-CN" altLang="en-US" sz="30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这些规划包括《市郊铁路规划》、《城市道路规划》、《城市步行和自行车交通规划》等。</a:t>
            </a:r>
            <a:endParaRPr lang="zh-CN" altLang="en-US" sz="30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r>
              <a:rPr lang="zh-CN" altLang="en-US" sz="3000">
                <a:latin typeface="仿宋_GB2312" panose="02010609030101010101" pitchFamily="49" charset="-122"/>
                <a:ea typeface="仿宋_GB2312" panose="02010609030101010101" pitchFamily="49" charset="-122"/>
              </a:rPr>
              <a:t>办公室订了《人民日报》（海外版）、《光明日报》、《北京日报》。</a:t>
            </a:r>
            <a:endParaRPr lang="zh-CN" altLang="en-US" sz="30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95" y="2280920"/>
            <a:ext cx="6454775" cy="1632585"/>
          </a:xfrm>
        </p:spPr>
        <p:txBody>
          <a:bodyPr>
            <a:noAutofit/>
          </a:bodyPr>
          <a:lstStyle/>
          <a:p>
            <a:pPr algn="l"/>
            <a:r>
              <a:rPr lang="zh-CN" altLang="en-US"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3000509000000000000" charset="-122"/>
                <a:ea typeface="方正小标宋简体" panose="03000509000000000000" charset="-122"/>
              </a:rPr>
              <a:t>三、公  文  种  类</a:t>
            </a:r>
            <a:endParaRPr lang="zh-CN" altLang="en-US"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42060" y="1097280"/>
            <a:ext cx="2556510" cy="4909820"/>
          </a:xfrm>
        </p:spPr>
        <p:txBody>
          <a:bodyPr>
            <a:normAutofit/>
          </a:bodyPr>
          <a:lstStyle/>
          <a:p>
            <a:pPr marL="0" indent="0" fontAlgn="auto">
              <a:lnSpc>
                <a:spcPts val="6500"/>
              </a:lnSpc>
              <a:spcBef>
                <a:spcPts val="0"/>
              </a:spcBef>
              <a:buNone/>
            </a:pPr>
            <a:r>
              <a:rPr lang="zh-CN" altLang="en-US" sz="2400" u="sng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决议</a:t>
            </a:r>
            <a:endParaRPr lang="zh-CN" altLang="en-US" sz="2400" u="sng">
              <a:solidFill>
                <a:schemeClr val="tx1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6500"/>
              </a:lnSpc>
              <a:spcBef>
                <a:spcPts val="0"/>
              </a:spcBef>
              <a:buNone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决定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6500"/>
              </a:lnSpc>
              <a:spcBef>
                <a:spcPts val="0"/>
              </a:spcBef>
              <a:buNone/>
            </a:pPr>
            <a:r>
              <a:rPr lang="zh-CN" altLang="en-US" sz="2400" i="1">
                <a:latin typeface="仿宋_GB2312" panose="02010609030101010101" pitchFamily="49" charset="-122"/>
                <a:ea typeface="仿宋_GB2312" panose="02010609030101010101" pitchFamily="49" charset="-122"/>
              </a:rPr>
              <a:t>命令（令）</a:t>
            </a:r>
            <a:endParaRPr lang="zh-CN" altLang="en-US" sz="2400" i="1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6500"/>
              </a:lnSpc>
              <a:spcBef>
                <a:spcPts val="0"/>
              </a:spcBef>
              <a:buNone/>
            </a:pPr>
            <a:r>
              <a:rPr lang="zh-CN" altLang="en-US" sz="2400" u="sng">
                <a:latin typeface="仿宋_GB2312" panose="02010609030101010101" pitchFamily="49" charset="-122"/>
                <a:ea typeface="仿宋_GB2312" panose="02010609030101010101" pitchFamily="49" charset="-122"/>
              </a:rPr>
              <a:t>公报</a:t>
            </a:r>
            <a:endParaRPr lang="zh-CN" altLang="en-US" sz="2400" u="sng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6500"/>
              </a:lnSpc>
              <a:spcBef>
                <a:spcPts val="0"/>
              </a:spcBef>
              <a:buNone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公告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4664869" y="2067401"/>
            <a:ext cx="2993231" cy="339471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/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5997575" y="1108710"/>
            <a:ext cx="2005965" cy="507873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lnSpc>
                <a:spcPts val="6500"/>
              </a:lnSpc>
              <a:spcBef>
                <a:spcPts val="0"/>
              </a:spcBef>
              <a:buClrTx/>
              <a:buFont typeface="Wingdings" panose="05000000000000000000" charset="0"/>
              <a:buChar char="ü"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请示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457200" indent="-457200" fontAlgn="auto">
              <a:lnSpc>
                <a:spcPts val="6500"/>
              </a:lnSpc>
              <a:spcBef>
                <a:spcPts val="0"/>
              </a:spcBef>
              <a:buClrTx/>
              <a:buFont typeface="Wingdings" panose="05000000000000000000" charset="0"/>
              <a:buChar char="ü"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批复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457200" indent="-457200" fontAlgn="auto">
              <a:lnSpc>
                <a:spcPts val="6500"/>
              </a:lnSpc>
              <a:spcBef>
                <a:spcPts val="0"/>
              </a:spcBef>
              <a:buNone/>
            </a:pPr>
            <a:r>
              <a:rPr lang="zh-CN" altLang="en-US" sz="2400" i="1">
                <a:latin typeface="仿宋_GB2312" panose="02010609030101010101" pitchFamily="49" charset="-122"/>
                <a:ea typeface="仿宋_GB2312" panose="02010609030101010101" pitchFamily="49" charset="-122"/>
              </a:rPr>
              <a:t>　 议案</a:t>
            </a:r>
            <a:endParaRPr lang="zh-CN" altLang="en-US" sz="2400" i="1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457200" indent="-457200" fontAlgn="auto">
              <a:lnSpc>
                <a:spcPts val="6500"/>
              </a:lnSpc>
              <a:spcBef>
                <a:spcPts val="0"/>
              </a:spcBef>
              <a:buClrTx/>
              <a:buFont typeface="Wingdings" panose="05000000000000000000" charset="0"/>
              <a:buChar char="ü"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函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6500"/>
              </a:lnSpc>
              <a:spcBef>
                <a:spcPts val="0"/>
              </a:spcBef>
              <a:buNone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　 纪要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2472055" y="427355"/>
            <a:ext cx="4192270" cy="620395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Wingdings" panose="05000000000000000000" charset="0"/>
              <a:buChar char="Ø"/>
            </a:pPr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主要有</a:t>
            </a:r>
            <a:r>
              <a:rPr lang="en-US" altLang="zh-CN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个文种</a:t>
            </a:r>
            <a:endParaRPr lang="zh-CN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内容占位符 2"/>
          <p:cNvSpPr>
            <a:spLocks noGrp="1"/>
          </p:cNvSpPr>
          <p:nvPr/>
        </p:nvSpPr>
        <p:spPr>
          <a:xfrm>
            <a:off x="3448685" y="1094740"/>
            <a:ext cx="2391410" cy="57353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6500"/>
              </a:lnSpc>
              <a:spcBef>
                <a:spcPts val="0"/>
              </a:spcBef>
              <a:buNone/>
            </a:pPr>
            <a:r>
              <a:rPr lang="zh-CN" altLang="en-US" sz="2400"/>
              <a:t>　  </a:t>
            </a: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通告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fontAlgn="auto">
              <a:lnSpc>
                <a:spcPts val="6500"/>
              </a:lnSpc>
              <a:spcBef>
                <a:spcPts val="0"/>
              </a:spcBef>
              <a:buClrTx/>
              <a:buFont typeface="Wingdings" panose="05000000000000000000" charset="0"/>
              <a:buChar char="ü"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 意见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457200" indent="-457200" fontAlgn="auto">
              <a:lnSpc>
                <a:spcPts val="6500"/>
              </a:lnSpc>
              <a:spcBef>
                <a:spcPts val="0"/>
              </a:spcBef>
              <a:buClrTx/>
              <a:buFont typeface="Wingdings" panose="05000000000000000000" charset="0"/>
              <a:buChar char="ü"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</a:rPr>
              <a:t>通知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457200" indent="-457200" fontAlgn="auto">
              <a:lnSpc>
                <a:spcPts val="6500"/>
              </a:lnSpc>
              <a:spcBef>
                <a:spcPts val="0"/>
              </a:spcBef>
              <a:buClrTx/>
              <a:buFont typeface="Wingdings" panose="05000000000000000000" charset="0"/>
              <a:buChar char="ü"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通报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marL="457200" indent="-457200" fontAlgn="auto">
              <a:lnSpc>
                <a:spcPts val="6500"/>
              </a:lnSpc>
              <a:spcBef>
                <a:spcPts val="0"/>
              </a:spcBef>
              <a:buClrTx/>
              <a:buFont typeface="Wingdings" panose="05000000000000000000" charset="0"/>
              <a:buChar char="ü"/>
            </a:pPr>
            <a:r>
              <a:rPr lang="zh-CN" altLang="en-US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报告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605" y="1388110"/>
            <a:ext cx="8229600" cy="3474720"/>
          </a:xfrm>
        </p:spPr>
        <p:txBody>
          <a:bodyPr/>
          <a:lstStyle/>
          <a:p>
            <a:pPr marL="0" indent="0" algn="just">
              <a:lnSpc>
                <a:spcPts val="5500"/>
              </a:lnSpc>
              <a:spcBef>
                <a:spcPts val="0"/>
              </a:spcBef>
              <a:buClrTx/>
              <a:buFont typeface="Wingdings" panose="05000000000000000000" charset="0"/>
              <a:buNone/>
            </a:pPr>
            <a:endParaRPr lang="zh-CN" altLang="en-US" sz="3000"/>
          </a:p>
          <a:p>
            <a:pPr marL="457200" indent="-457200" algn="just">
              <a:lnSpc>
                <a:spcPts val="55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 sz="2800">
                <a:latin typeface="仿宋_GB2312" panose="02010609030101010101" pitchFamily="49" charset="-122"/>
                <a:ea typeface="仿宋_GB2312" panose="02010609030101010101" pitchFamily="49" charset="-122"/>
              </a:rPr>
              <a:t>文种在行文方向上可分为</a:t>
            </a:r>
            <a:r>
              <a:rPr lang="zh-CN" altLang="en-US" sz="2800" b="1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上行文、平行文、下行文。</a:t>
            </a:r>
            <a:endParaRPr lang="zh-CN" altLang="en-US" sz="2800" b="1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457200" indent="-457200" algn="just">
              <a:lnSpc>
                <a:spcPts val="55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 sz="2800">
                <a:latin typeface="仿宋_GB2312" panose="02010609030101010101" pitchFamily="49" charset="-122"/>
                <a:ea typeface="仿宋_GB2312" panose="02010609030101010101" pitchFamily="49" charset="-122"/>
              </a:rPr>
              <a:t>有的文种有多向性。如</a:t>
            </a:r>
            <a:r>
              <a:rPr lang="zh-CN" altLang="en-US" sz="2800" b="1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意见</a:t>
            </a:r>
            <a:r>
              <a:rPr lang="zh-CN" altLang="en-US" sz="2800">
                <a:latin typeface="仿宋_GB2312" panose="02010609030101010101" pitchFamily="49" charset="-122"/>
                <a:ea typeface="仿宋_GB2312" panose="02010609030101010101" pitchFamily="49" charset="-122"/>
              </a:rPr>
              <a:t>，可向上级、同级、下级机关行文。</a:t>
            </a:r>
            <a:endParaRPr lang="zh-CN" altLang="en-US" sz="28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457200" indent="-457200" algn="just">
              <a:lnSpc>
                <a:spcPts val="55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endParaRPr lang="zh-CN" altLang="en-US" sz="28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6145" name="标题 1"/>
          <p:cNvSpPr>
            <a:spLocks noGrp="1"/>
          </p:cNvSpPr>
          <p:nvPr>
            <p:ph type="title"/>
          </p:nvPr>
        </p:nvSpPr>
        <p:spPr>
          <a:xfrm>
            <a:off x="495300" y="856933"/>
            <a:ext cx="8229600" cy="806450"/>
          </a:xfrm>
        </p:spPr>
        <p:txBody>
          <a:bodyPr anchor="b"/>
          <a:lstStyle/>
          <a:p>
            <a:pPr marL="457200" indent="-457200" algn="ctr">
              <a:buClr>
                <a:srgbClr val="000000"/>
              </a:buClr>
              <a:buFont typeface="Wingdings" panose="05000000000000000000" charset="0"/>
              <a:buChar char="Ø"/>
            </a:pPr>
            <a:r>
              <a:rPr lang="zh-CN" altLang="en-US" sz="4000" b="1" kern="1200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Century Schoolbook" panose="02040604050505020304" charset="0"/>
              </a:rPr>
              <a:t>文种与行文方向</a:t>
            </a:r>
            <a:endParaRPr lang="zh-CN" altLang="en-US" sz="4000" b="1" kern="120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j-cs"/>
              <a:sym typeface="Century Schoolbook" panose="0204060405050502030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07035" y="799465"/>
            <a:ext cx="8247380" cy="4968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hangingPunct="1">
              <a:lnSpc>
                <a:spcPct val="13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4000" b="1" dirty="0">
                <a:solidFill>
                  <a:srgbClr val="000099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一、请示的写法</a:t>
            </a:r>
            <a:endParaRPr lang="zh-CN" altLang="en-US" sz="4000" b="1" dirty="0">
              <a:solidFill>
                <a:srgbClr val="000099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请示：</a:t>
            </a: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适用于向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上级</a:t>
            </a: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请求指示、批准（上行文）。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200"/>
              </a:lnSpc>
              <a:buNone/>
            </a:pP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endParaRPr lang="zh-CN" altLang="en-US" sz="28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ctr" fontAlgn="auto">
              <a:lnSpc>
                <a:spcPts val="32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请示的标准结构</a:t>
            </a:r>
            <a:endParaRPr lang="zh-CN" altLang="en-US" sz="28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indent="0" algn="l" fontAlgn="auto">
              <a:lnSpc>
                <a:spcPts val="32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１、标题：事由＋文种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（关于***的请示）</a:t>
            </a:r>
            <a:endParaRPr lang="en-US" altLang="zh-CN" sz="280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indent="0"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２、主体：（１）起因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indent="0"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　　　　  （２）事项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indent="0"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     （３）提出处理意见</a:t>
            </a:r>
            <a:r>
              <a:rPr lang="en-US" altLang="zh-CN" sz="28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                   </a:t>
            </a:r>
            <a:endParaRPr lang="en-US" altLang="zh-CN" sz="28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indent="0"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３、结尾用“妥否，请批示”</a:t>
            </a:r>
            <a:endParaRPr lang="zh-CN" altLang="en-US" sz="2800" dirty="0">
              <a:solidFill>
                <a:schemeClr val="tx2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sz="28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13080" y="1035685"/>
            <a:ext cx="7828280" cy="3850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3600" b="1" dirty="0">
                <a:solidFill>
                  <a:srgbClr val="0066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请示应注意的事项</a:t>
            </a:r>
            <a:endParaRPr lang="zh-CN" altLang="en-US" sz="3600" b="1" dirty="0">
              <a:solidFill>
                <a:srgbClr val="0066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0" algn="l">
              <a:buClr>
                <a:srgbClr val="FF9900"/>
              </a:buClr>
              <a:buFont typeface="Wingdings" panose="05000000000000000000" pitchFamily="2" charset="2"/>
              <a:buNone/>
            </a:pPr>
            <a:endParaRPr lang="zh-CN" altLang="en-US" sz="2400" b="1" dirty="0">
              <a:solidFill>
                <a:srgbClr val="0066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1、“理由”部分简明扼要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2、主要内容在正文中表述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3、要有倾向性意见，且具可操作性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4、一事一请示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5、送往政府部门的请示要注明联系人和联系电话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r>
              <a:rPr lang="en-US" altLang="zh-CN" sz="28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6</a:t>
            </a: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请示和报告有本质上的区别</a:t>
            </a:r>
            <a:endParaRPr lang="zh-CN" altLang="en-US" sz="28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200"/>
              </a:lnSpc>
              <a:buNone/>
            </a:pPr>
            <a:endParaRPr lang="zh-CN" altLang="en-US" sz="28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3375" y="858520"/>
            <a:ext cx="8461375" cy="4380865"/>
          </a:xfrm>
        </p:spPr>
        <p:txBody>
          <a:bodyPr>
            <a:normAutofit/>
          </a:bodyPr>
          <a:lstStyle/>
          <a:p>
            <a:pPr marL="457200" indent="-457200" fontAlgn="auto">
              <a:lnSpc>
                <a:spcPts val="6000"/>
              </a:lnSpc>
              <a:spcBef>
                <a:spcPts val="0"/>
              </a:spcBef>
              <a:buClrTx/>
              <a:buFont typeface="Wingdings" panose="05000000000000000000" charset="0"/>
              <a:buChar char="n"/>
            </a:pPr>
            <a:r>
              <a:rPr lang="zh-CN" altLang="en-US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请示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和报告相同点和不同点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fontAlgn="auto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 sz="28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相同点：同为上行文。</a:t>
            </a:r>
            <a:endParaRPr lang="zh-CN" altLang="en-US" sz="28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 sz="28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不同点：</a:t>
            </a:r>
            <a:endParaRPr lang="zh-CN" altLang="en-US" sz="28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 sz="28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　　报告不要求上级答复，请示则要求上级答复；</a:t>
            </a:r>
            <a:endParaRPr lang="zh-CN" altLang="en-US" sz="28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 sz="28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　　报告是事中或事后行文，请示须事前行文；</a:t>
            </a:r>
            <a:endParaRPr lang="zh-CN" altLang="en-US" sz="28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 sz="280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　　报告属陈述性上行公文，请示属请求性上行公文。</a:t>
            </a:r>
            <a:endParaRPr lang="zh-CN" altLang="en-US" sz="280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5735" y="1050925"/>
            <a:ext cx="861504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0066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案例：</a:t>
            </a:r>
            <a:endParaRPr lang="zh-CN" altLang="en-US" sz="2400" dirty="0">
              <a:solidFill>
                <a:srgbClr val="0066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buNone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关于购置办公用品的请示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总公司秘书办： 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为进一步加强各企业之间的沟通和配合，提高工作效率，经经营总办批准，我公司办公地点迁往安谷选煤厂。因新换办公地址，急需购置空调、办公桌椅、会议室桌椅、文件柜等办公用品，总预算约</a:t>
            </a: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21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万元，建议由我公司自购。 </a:t>
            </a:r>
            <a:b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</a:b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妥否，请批示。 </a:t>
            </a:r>
            <a:b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</a:br>
            <a:b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</a:b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附：各种办公设备明细表 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                               **公司办公室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buNone/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                            二〇一二年八月十日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6225" y="768985"/>
            <a:ext cx="8229600" cy="4106545"/>
          </a:xfrm>
        </p:spPr>
        <p:txBody>
          <a:bodyPr/>
          <a:lstStyle/>
          <a:p>
            <a:pPr marL="0" indent="0" algn="ctr">
              <a:lnSpc>
                <a:spcPts val="6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zh-CN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二、报告</a:t>
            </a:r>
            <a:endParaRPr lang="zh-CN" altLang="zh-CN" sz="4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algn="l">
              <a:lnSpc>
                <a:spcPts val="6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zh-CN" dirty="0">
                <a:effectLst/>
                <a:latin typeface="仿宋_GB2312" panose="02010609030101010101" pitchFamily="49" charset="-122"/>
                <a:ea typeface="仿宋_GB2312" panose="02010609030101010101" pitchFamily="49" charset="-122"/>
              </a:rPr>
              <a:t>（一）概念</a:t>
            </a:r>
            <a:endParaRPr lang="zh-CN" altLang="zh-CN" dirty="0">
              <a:effectLst/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>
              <a:lnSpc>
                <a:spcPts val="6000"/>
              </a:lnSpc>
              <a:spcBef>
                <a:spcPts val="0"/>
              </a:spcBef>
              <a:buNone/>
            </a:pP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报告是下级向上级汇报工作、反映情况、回复上级机关询问的上行公文。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4195" y="906780"/>
            <a:ext cx="7456170" cy="4238625"/>
          </a:xfrm>
        </p:spPr>
        <p:txBody>
          <a:bodyPr>
            <a:normAutofit fontScale="90000"/>
          </a:bodyPr>
          <a:lstStyle/>
          <a:p>
            <a:pPr marL="0" indent="0">
              <a:lnSpc>
                <a:spcPts val="6000"/>
              </a:lnSpc>
              <a:spcBef>
                <a:spcPts val="0"/>
              </a:spcBef>
              <a:buNone/>
            </a:pPr>
            <a:r>
              <a:rPr lang="en-US" altLang="zh-CN" sz="4000" dirty="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(</a:t>
            </a:r>
            <a:r>
              <a:rPr lang="zh-CN" altLang="zh-CN" sz="4000" dirty="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二</a:t>
            </a:r>
            <a:r>
              <a:rPr lang="en-US" altLang="zh-CN" sz="4000" dirty="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)</a:t>
            </a:r>
            <a:r>
              <a:rPr lang="zh-CN" altLang="zh-CN" sz="4000" dirty="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特点</a:t>
            </a:r>
            <a:endParaRPr lang="zh-CN" altLang="zh-CN" sz="4000" dirty="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>
              <a:lnSpc>
                <a:spcPts val="6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广泛性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，适用范围广泛。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>
              <a:lnSpc>
                <a:spcPts val="6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陈述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性，内容以陈述性为主。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>
              <a:lnSpc>
                <a:spcPts val="6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3.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单向性，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下级机关向上级机关单向行文。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>
              <a:lnSpc>
                <a:spcPts val="6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4.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事后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性，“事前请示、事后报告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”</a:t>
            </a:r>
            <a:r>
              <a:rPr lang="zh-CN" altLang="en-US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1395" y="987425"/>
            <a:ext cx="6402705" cy="4535170"/>
          </a:xfrm>
        </p:spPr>
        <p:txBody>
          <a:bodyPr>
            <a:normAutofit/>
          </a:bodyPr>
          <a:lstStyle/>
          <a:p>
            <a:pPr>
              <a:lnSpc>
                <a:spcPts val="5000"/>
              </a:lnSpc>
              <a:buNone/>
            </a:pPr>
            <a:r>
              <a:rPr lang="zh-CN" altLang="zh-CN" sz="36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（三）分类</a:t>
            </a:r>
            <a:endParaRPr lang="zh-CN" altLang="zh-CN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5000"/>
              </a:lnSpc>
              <a:buFont typeface="Wingdings" panose="05000000000000000000" pitchFamily="2" charset="2"/>
              <a:buChar char="u"/>
            </a:pPr>
            <a:r>
              <a:rPr lang="en-US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工作</a:t>
            </a:r>
            <a:r>
              <a:rPr lang="zh-CN" altLang="zh-CN" sz="36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报告</a:t>
            </a:r>
            <a:endParaRPr lang="zh-CN" altLang="zh-CN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5000"/>
              </a:lnSpc>
              <a:buFont typeface="Wingdings" panose="05000000000000000000" pitchFamily="2" charset="2"/>
              <a:buChar char="u"/>
            </a:pPr>
            <a:r>
              <a:rPr lang="en-US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情况</a:t>
            </a:r>
            <a:r>
              <a:rPr lang="zh-CN" altLang="zh-CN" sz="36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报告</a:t>
            </a:r>
            <a:endParaRPr lang="zh-CN" altLang="zh-CN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5000"/>
              </a:lnSpc>
              <a:buFont typeface="Wingdings" panose="05000000000000000000" pitchFamily="2" charset="2"/>
              <a:buChar char="u"/>
            </a:pPr>
            <a:r>
              <a:rPr lang="en-US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3.</a:t>
            </a:r>
            <a:r>
              <a:rPr lang="zh-CN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答复</a:t>
            </a:r>
            <a:r>
              <a:rPr lang="zh-CN" altLang="zh-CN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报告</a:t>
            </a:r>
            <a:endParaRPr lang="zh-CN" altLang="zh-CN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5000"/>
              </a:lnSpc>
              <a:buFont typeface="Wingdings" panose="05000000000000000000" pitchFamily="2" charset="2"/>
              <a:buChar char="u"/>
            </a:pPr>
            <a:r>
              <a:rPr lang="en-US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4.</a:t>
            </a:r>
            <a:r>
              <a:rPr lang="zh-CN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报送报告</a:t>
            </a:r>
            <a:endParaRPr lang="zh-CN" altLang="en-US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1495" y="964565"/>
            <a:ext cx="7513955" cy="48983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zh-CN" sz="36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（四）报告的写作要求</a:t>
            </a:r>
            <a:endParaRPr lang="zh-CN" altLang="zh-CN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要总结出有规律的东西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报告所反映的情况要真实、具体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3.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报告的立意要新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4.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报告的重点要突出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5.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报告中不得夹带请示事项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6.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报告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的篇幅要尽量短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5445" y="418148"/>
            <a:ext cx="8229600" cy="1143000"/>
          </a:xfrm>
        </p:spPr>
        <p:txBody>
          <a:bodyPr/>
          <a:lstStyle/>
          <a:p>
            <a:pPr algn="ctr">
              <a:buClrTx/>
              <a:buFont typeface="Wingdings" panose="05000000000000000000" charset="0"/>
            </a:pPr>
            <a:r>
              <a:rPr lang="zh-CN" altLang="en-US" sz="36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三、通知</a:t>
            </a:r>
            <a:endParaRPr lang="zh-CN" altLang="en-US" sz="3600" b="1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9710"/>
            <a:ext cx="8229600" cy="4708525"/>
          </a:xfrm>
        </p:spPr>
        <p:txBody>
          <a:bodyPr/>
          <a:lstStyle/>
          <a:p>
            <a:pPr marL="0" indent="0" fontAlgn="auto">
              <a:lnSpc>
                <a:spcPts val="6000"/>
              </a:lnSpc>
              <a:spcBef>
                <a:spcPts val="0"/>
              </a:spcBef>
              <a:buNone/>
            </a:pP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（一）概念</a:t>
            </a:r>
            <a:endParaRPr lang="zh-CN" alt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6000"/>
              </a:lnSpc>
              <a:spcBef>
                <a:spcPts val="0"/>
              </a:spcBef>
              <a:buNone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用于发布、传达要求下级机关执行和有关单位周知或者执行的事项，批转、转发公文，是党政机关使用频率最高、适用范围最广的文种。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9185" y="627380"/>
            <a:ext cx="6032500" cy="5579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（二）种类</a:t>
            </a:r>
            <a:endParaRPr lang="zh-CN" alt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1.批转性通知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2.转发性通知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3.印发性通知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4.指示性通知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5.一般性通知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6.事务性通知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7.会议性通知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8.任免性通知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6260" y="948690"/>
            <a:ext cx="7258685" cy="4264025"/>
          </a:xfrm>
        </p:spPr>
        <p:txBody>
          <a:bodyPr/>
          <a:lstStyle/>
          <a:p>
            <a:pPr marL="0" indent="0" fontAlgn="auto">
              <a:lnSpc>
                <a:spcPts val="7000"/>
              </a:lnSpc>
              <a:spcBef>
                <a:spcPts val="0"/>
              </a:spcBef>
              <a:buNone/>
            </a:pPr>
            <a:r>
              <a:rPr lang="zh-CN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（三）写作要领</a:t>
            </a:r>
            <a:endParaRPr lang="zh-CN" alt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 fontAlgn="auto">
              <a:lnSpc>
                <a:spcPts val="70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1.主题要集中，中心要明确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 fontAlgn="auto">
              <a:lnSpc>
                <a:spcPts val="70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2.条理清晰，表达简练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571500" indent="-571500" fontAlgn="auto">
              <a:lnSpc>
                <a:spcPts val="7000"/>
              </a:lnSpc>
              <a:spcBef>
                <a:spcPts val="0"/>
              </a:spcBef>
              <a:buClrTx/>
              <a:buFont typeface="Wingdings" panose="05000000000000000000" charset="0"/>
              <a:buChar char="u"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</a:rPr>
              <a:t>3.雷厉风行，讲求时效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3360" y="225425"/>
            <a:ext cx="8517890" cy="2873375"/>
          </a:xfrm>
        </p:spPr>
        <p:txBody>
          <a:bodyPr>
            <a:noAutofit/>
          </a:bodyPr>
          <a:lstStyle/>
          <a:p>
            <a:pPr marL="0" indent="0" algn="ctr">
              <a:lnSpc>
                <a:spcPts val="6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zh-CN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四、通报</a:t>
            </a:r>
            <a:endParaRPr lang="zh-CN" altLang="zh-CN" sz="40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algn="just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zh-CN" sz="3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（一）概念</a:t>
            </a:r>
            <a:endParaRPr lang="zh-CN" altLang="zh-CN" sz="3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通报</a:t>
            </a:r>
            <a:r>
              <a:rPr lang="zh-CN" altLang="zh-CN" sz="28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是指党政机关或企事业、社会团体用以表彰先进、批评错误、传达重要精神或告知重要情况时使用的一种公文文种。</a:t>
            </a:r>
            <a:endParaRPr lang="zh-CN" altLang="zh-CN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zh-CN" sz="2000" dirty="0"/>
          </a:p>
          <a:p>
            <a:endParaRPr lang="zh-CN" altLang="en-US" sz="2000" dirty="0"/>
          </a:p>
        </p:txBody>
      </p:sp>
      <p:sp>
        <p:nvSpPr>
          <p:cNvPr id="2" name="文本框 1"/>
          <p:cNvSpPr txBox="1"/>
          <p:nvPr/>
        </p:nvSpPr>
        <p:spPr>
          <a:xfrm>
            <a:off x="266700" y="3234055"/>
            <a:ext cx="8748395" cy="1381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ts val="4000"/>
              </a:lnSpc>
              <a:buNone/>
            </a:pPr>
            <a:r>
              <a:rPr lang="zh-CN" altLang="zh-CN" sz="30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（二）特点</a:t>
            </a:r>
            <a:endParaRPr lang="zh-CN" altLang="zh-CN" sz="3000" dirty="0" smtClean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indent="0" algn="l">
              <a:lnSpc>
                <a:spcPts val="4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</a:t>
            </a:r>
            <a:r>
              <a:rPr lang="en-US" altLang="zh-CN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典型性  </a:t>
            </a: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教育性  </a:t>
            </a: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3.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指导性  </a:t>
            </a: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4.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针对性  </a:t>
            </a: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5.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事理性</a:t>
            </a:r>
            <a:endParaRPr lang="zh-CN" altLang="zh-CN" sz="28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4325" y="4650105"/>
            <a:ext cx="8304530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zh-CN" altLang="zh-CN" sz="30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（三）种类</a:t>
            </a:r>
            <a:endParaRPr lang="zh-CN" altLang="zh-CN" sz="3000" dirty="0" smtClean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事故通报 </a:t>
            </a: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情况通报 </a:t>
            </a: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3.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表彰通报 </a:t>
            </a:r>
            <a:r>
              <a:rPr lang="en-US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4.</a:t>
            </a:r>
            <a:r>
              <a:rPr lang="zh-CN" altLang="zh-CN" sz="28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批评通报</a:t>
            </a:r>
            <a:endParaRPr lang="zh-CN" altLang="en-US" sz="28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3390" y="354965"/>
            <a:ext cx="7907655" cy="5832475"/>
          </a:xfrm>
        </p:spPr>
        <p:txBody>
          <a:bodyPr>
            <a:normAutofit fontScale="70000"/>
          </a:bodyPr>
          <a:lstStyle/>
          <a:p>
            <a:pPr>
              <a:lnSpc>
                <a:spcPct val="90000"/>
              </a:lnSpc>
              <a:buNone/>
            </a:pPr>
            <a:r>
              <a:rPr lang="zh-CN" altLang="en-US" sz="4000" b="1" dirty="0">
                <a:solidFill>
                  <a:srgbClr val="006600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通报的格式</a:t>
            </a:r>
            <a:endParaRPr lang="zh-CN" altLang="en-US" sz="4000" b="1" dirty="0">
              <a:solidFill>
                <a:srgbClr val="006600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en-US" altLang="zh-CN" sz="36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</a:t>
            </a: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、标题：事由＋文种</a:t>
            </a:r>
            <a:endParaRPr lang="zh-CN" altLang="en-US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  </a:t>
            </a:r>
            <a:r>
              <a:rPr lang="zh-CN" altLang="en-US" sz="36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“关于对驾驶员张某隐瞒事故的处罚通报”</a:t>
            </a:r>
            <a:endParaRPr lang="zh-CN" altLang="en-US" sz="36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36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2</a:t>
            </a: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、主送部门</a:t>
            </a:r>
            <a:r>
              <a:rPr lang="zh-CN" altLang="en-US" sz="36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（运行科、财务科、业务部）</a:t>
            </a:r>
            <a:endParaRPr lang="zh-CN" altLang="en-US" sz="36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just" eaLnBrk="1" hangingPunct="1">
              <a:lnSpc>
                <a:spcPct val="120000"/>
              </a:lnSpc>
              <a:buClr>
                <a:schemeClr val="tx2"/>
              </a:buClr>
              <a:buSzPct val="90000"/>
              <a:buFont typeface="Symbol" panose="05050102010706020507" pitchFamily="18" charset="2"/>
              <a:buNone/>
            </a:pP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</a:t>
            </a:r>
            <a:r>
              <a:rPr lang="en-US" altLang="zh-CN" sz="36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3</a:t>
            </a: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、正文：开头＋主体＋结尾</a:t>
            </a:r>
            <a:endParaRPr lang="zh-CN" altLang="en-US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4000" b="1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通报应具备的几个要素</a:t>
            </a:r>
            <a:endParaRPr lang="zh-CN" altLang="en-US" sz="4000" b="1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>
              <a:lnSpc>
                <a:spcPct val="120000"/>
              </a:lnSpc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</a:t>
            </a:r>
            <a:r>
              <a:rPr lang="en-US" altLang="zh-CN" sz="36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</a:t>
            </a: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、引言部分</a:t>
            </a:r>
            <a:endParaRPr lang="en-US" altLang="zh-CN" sz="36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20000"/>
              </a:lnSpc>
              <a:buNone/>
            </a:pPr>
            <a:r>
              <a:rPr lang="en-US" altLang="zh-CN" sz="36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2</a:t>
            </a: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、事实部分</a:t>
            </a:r>
            <a:endParaRPr lang="en-US" altLang="zh-CN" sz="36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20000"/>
              </a:lnSpc>
              <a:buNone/>
            </a:pPr>
            <a:r>
              <a:rPr lang="en-US" altLang="zh-CN" sz="36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3</a:t>
            </a: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、分析处理部分</a:t>
            </a:r>
            <a:endParaRPr lang="zh-CN" altLang="en-US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20000"/>
              </a:lnSpc>
              <a:buNone/>
            </a:pPr>
            <a:r>
              <a:rPr lang="en-US" altLang="zh-CN" sz="36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</a:t>
            </a:r>
            <a:r>
              <a:rPr lang="en-US" altLang="zh-CN" sz="36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4</a:t>
            </a:r>
            <a:r>
              <a:rPr lang="zh-CN" altLang="en-US" sz="36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、号召要求部分</a:t>
            </a:r>
            <a:endParaRPr lang="zh-CN" altLang="en-US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buNone/>
            </a:pPr>
            <a:endParaRPr lang="zh-CN" altLang="zh-CN" sz="36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47040" y="1061085"/>
            <a:ext cx="8054340" cy="42824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ts val="3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引言部分。主要是概括通报的内容、性质、作用和要求。</a:t>
            </a:r>
            <a:endParaRPr lang="zh-CN" altLang="en-US" sz="24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lvl="1" algn="l" fontAlgn="auto">
              <a:lnSpc>
                <a:spcPts val="3000"/>
              </a:lnSpc>
            </a:pP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例</a:t>
            </a: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:</a:t>
            </a: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关于对物流公司驾驶员张某隐瞒事故的处罚通报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lvl="1" algn="l" fontAlgn="auto">
              <a:lnSpc>
                <a:spcPts val="3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物流公司张某在驾驶车辆发生事故后隐瞒不报，擅自维修事故车辆，现将事情经过及处罚决定通报如下：</a:t>
            </a:r>
            <a:endParaRPr lang="zh-CN" altLang="en-US" sz="2400" dirty="0">
              <a:solidFill>
                <a:schemeClr val="tx1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endParaRPr lang="zh-CN" altLang="en-US" sz="24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事实部分，就是对事实进行陈述，即要把主要事实写清楚，又要写得概括精练。</a:t>
            </a:r>
            <a:endParaRPr lang="zh-CN" altLang="en-US" sz="24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lvl="1" algn="l" fontAlgn="auto">
              <a:lnSpc>
                <a:spcPts val="3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事情经过</a:t>
            </a:r>
            <a:endParaRPr lang="zh-CN" altLang="en-US" sz="24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lvl="1" algn="l" fontAlgn="auto">
              <a:lnSpc>
                <a:spcPts val="3000"/>
              </a:lnSpc>
            </a:pP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2012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年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6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月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5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日，物流公司驾驶员张某驾驶川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L****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车执行选煤厂至电厂的煤炭运输任务。约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14:30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分，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……</a:t>
            </a:r>
            <a:endParaRPr lang="en-US" altLang="zh-CN" sz="2400">
              <a:solidFill>
                <a:schemeClr val="tx1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 fontAlgn="auto">
              <a:lnSpc>
                <a:spcPts val="3000"/>
              </a:lnSpc>
            </a:pPr>
            <a:endParaRPr lang="en-US" altLang="zh-CN" sz="2400">
              <a:solidFill>
                <a:schemeClr val="tx1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83590" y="509905"/>
            <a:ext cx="7364095" cy="54775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ts val="3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分析及处理部分。对事实进行分析，提出处理意见。</a:t>
            </a:r>
            <a:endParaRPr lang="zh-CN" altLang="en-US" sz="24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lvl="1" algn="l" fontAlgn="auto">
              <a:lnSpc>
                <a:spcPts val="3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分析原因和处理决定</a:t>
            </a:r>
            <a:endParaRPr lang="zh-CN" altLang="en-US" sz="24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lvl="1" algn="l" fontAlgn="auto">
              <a:lnSpc>
                <a:spcPts val="3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此事件反映出驾驶员张某专业技能不佳，且组织管理意识淡薄。根据公司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《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安全管理制度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》《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安全奖罚制度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》《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事故报告管理制度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》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等有关规定，决定给予张某批评通报，并纠错</a:t>
            </a:r>
            <a:r>
              <a:rPr lang="en-US" altLang="zh-CN" sz="240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2000</a:t>
            </a: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元的处罚。</a:t>
            </a:r>
            <a:endParaRPr lang="zh-CN" altLang="en-US" sz="2400" dirty="0">
              <a:solidFill>
                <a:schemeClr val="tx1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lvl="1" algn="l" fontAlgn="auto">
              <a:lnSpc>
                <a:spcPts val="3000"/>
              </a:lnSpc>
            </a:pPr>
            <a:endParaRPr lang="zh-CN" altLang="en-US" sz="2400" dirty="0">
              <a:solidFill>
                <a:srgbClr val="000099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fontAlgn="auto">
              <a:lnSpc>
                <a:spcPts val="3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号召及要求部分。根据通报的精神要求如何做，或者号召为实现什么目标而奋斗。</a:t>
            </a:r>
            <a:endParaRPr lang="zh-CN" altLang="en-US" sz="24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lvl="1" algn="l" fontAlgn="auto">
              <a:lnSpc>
                <a:spcPts val="3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提出要求</a:t>
            </a:r>
            <a:endParaRPr lang="zh-CN" altLang="en-US" sz="24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lvl="1" algn="l" fontAlgn="auto">
              <a:lnSpc>
                <a:spcPts val="3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望各驾驶员引以为戒，确保安全行驶。各科室要严格执行公司安全管理制度，对相关岗位人员进行教育培训，认真做好事故的统计报告工作，如有隐瞒、迟报、漏报情况，一经发现严肃处理。</a:t>
            </a:r>
            <a:endParaRPr lang="zh-CN" altLang="en-US" sz="2400" dirty="0">
              <a:solidFill>
                <a:schemeClr val="tx1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6797675" cy="45339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fontAlgn="auto">
              <a:lnSpc>
                <a:spcPts val="5000"/>
              </a:lnSpc>
              <a:spcBef>
                <a:spcPts val="0"/>
              </a:spcBef>
              <a:buClrTx/>
              <a:buFont typeface="Wingdings" panose="05000000000000000000" charset="0"/>
              <a:buChar char="n"/>
            </a:pPr>
            <a:r>
              <a:rPr lang="zh-CN" altLang="en-US" sz="36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通知与通报</a:t>
            </a:r>
            <a:endParaRPr lang="zh-CN" altLang="en-US" sz="360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marL="0" indent="0" fontAlgn="auto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>
                <a:sym typeface="+mn-ea"/>
              </a:rPr>
              <a:t>　　</a:t>
            </a: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相同点：均为告知性公文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fontAlgn="auto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en-US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　　不同点：通知内容侧重直提要求、明确界限，有工作意见和要求；通报内容侧重说明、介绍情况，可提要求也可不提要求；通知可用来批转、转发、印发公文，通报无此功用。</a:t>
            </a:r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89903"/>
            <a:ext cx="8229600" cy="1143000"/>
          </a:xfrm>
        </p:spPr>
        <p:txBody>
          <a:bodyPr>
            <a:normAutofit/>
          </a:bodyPr>
          <a:lstStyle/>
          <a:p>
            <a:pPr algn="ctr">
              <a:buClrTx/>
              <a:buFont typeface="Wingdings" panose="05000000000000000000" charset="0"/>
            </a:pPr>
            <a:r>
              <a:rPr lang="zh-CN" altLang="zh-CN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五、批复</a:t>
            </a:r>
            <a:endParaRPr lang="zh-CN" altLang="zh-CN" sz="40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1325" y="1767840"/>
            <a:ext cx="8229600" cy="3396615"/>
          </a:xfrm>
        </p:spPr>
        <p:txBody>
          <a:bodyPr>
            <a:normAutofit/>
          </a:bodyPr>
          <a:lstStyle/>
          <a:p>
            <a:pPr marL="0" indent="0" fontAlgn="auto">
              <a:lnSpc>
                <a:spcPts val="6000"/>
              </a:lnSpc>
              <a:spcBef>
                <a:spcPts val="0"/>
              </a:spcBef>
              <a:buNone/>
            </a:pPr>
            <a:r>
              <a:rPr lang="zh-CN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（</a:t>
            </a:r>
            <a:r>
              <a:rPr lang="zh-CN" altLang="zh-CN" sz="36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一）概念</a:t>
            </a:r>
            <a:endParaRPr lang="zh-CN" altLang="zh-CN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 fontAlgn="auto">
              <a:lnSpc>
                <a:spcPts val="6000"/>
              </a:lnSpc>
              <a:spcBef>
                <a:spcPts val="0"/>
              </a:spcBef>
              <a:buNone/>
            </a:pP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批复是指上级机关答复下级机关请示事项的指导性文件，属下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行文。</a:t>
            </a:r>
            <a:endParaRPr lang="zh-CN" altLang="en-US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9620" y="673735"/>
            <a:ext cx="3916045" cy="5328285"/>
          </a:xfrm>
        </p:spPr>
        <p:txBody>
          <a:bodyPr>
            <a:normAutofit/>
          </a:bodyPr>
          <a:lstStyle/>
          <a:p>
            <a:pPr>
              <a:lnSpc>
                <a:spcPts val="4300"/>
              </a:lnSpc>
              <a:buNone/>
            </a:pPr>
            <a:r>
              <a:rPr lang="zh-CN" altLang="zh-CN" sz="36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（二）主要特点</a:t>
            </a:r>
            <a:endParaRPr lang="zh-CN" altLang="zh-CN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3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具有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专向性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3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具有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针对性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3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3.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具有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指令性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3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4.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具有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政策性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3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5.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具有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单一性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3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6.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具有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结论性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4300"/>
              </a:lnSpc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7.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具有时效性</a:t>
            </a:r>
            <a:endParaRPr lang="zh-CN" altLang="en-US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8775" y="668020"/>
            <a:ext cx="8229600" cy="5315585"/>
          </a:xfrm>
        </p:spPr>
        <p:txBody>
          <a:bodyPr>
            <a:normAutofit/>
          </a:bodyPr>
          <a:lstStyle/>
          <a:p>
            <a:pPr>
              <a:lnSpc>
                <a:spcPts val="5000"/>
              </a:lnSpc>
              <a:buNone/>
            </a:pPr>
            <a:r>
              <a:rPr lang="zh-CN" altLang="zh-CN" sz="40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（三</a:t>
            </a:r>
            <a:r>
              <a:rPr lang="zh-CN" altLang="zh-CN" sz="4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）撰写</a:t>
            </a:r>
            <a:r>
              <a:rPr lang="zh-CN" altLang="zh-CN" sz="40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批复应注意的</a:t>
            </a:r>
            <a:r>
              <a:rPr lang="zh-CN" altLang="zh-CN" sz="40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问题</a:t>
            </a:r>
            <a:endParaRPr lang="en-US" altLang="zh-CN" sz="40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（</a:t>
            </a:r>
            <a:r>
              <a:rPr lang="en-US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</a:t>
            </a: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）撰写批复时要严肃、具体而明确。批复对执行机关来说就是指示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（</a:t>
            </a:r>
            <a:r>
              <a:rPr lang="en-US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</a:t>
            </a: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）要有正式的书面请示才能批复，不得将口头或电话请示作为批复的依据</a:t>
            </a:r>
            <a:endParaRPr lang="zh-CN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（</a:t>
            </a:r>
            <a:r>
              <a:rPr lang="en-US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3</a:t>
            </a: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）批复一般只给来文请示的单位。如有普遍意义，也可以同时抄送所属各单位</a:t>
            </a:r>
            <a:endParaRPr lang="zh-CN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</a:t>
            </a:r>
            <a:r>
              <a:rPr lang="en-US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4</a:t>
            </a: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）撰写批复要有理有据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</a:t>
            </a:r>
            <a:r>
              <a:rPr lang="en-US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5</a:t>
            </a: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）行文简洁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</a:t>
            </a:r>
            <a:r>
              <a:rPr lang="en-US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6</a:t>
            </a: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）坚持一请示一批复的原则</a:t>
            </a:r>
            <a:endParaRPr lang="en-US" altLang="zh-CN" sz="2400" dirty="0" smtClean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</a:t>
            </a:r>
            <a:r>
              <a:rPr lang="en-US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7</a:t>
            </a:r>
            <a:r>
              <a:rPr lang="zh-CN" altLang="zh-CN" sz="2400" dirty="0" smtClean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）批复的意见要态度明朗</a:t>
            </a:r>
            <a:endParaRPr lang="zh-CN" altLang="zh-CN" sz="2400" dirty="0" smtClean="0"/>
          </a:p>
          <a:p>
            <a:pPr>
              <a:lnSpc>
                <a:spcPts val="5000"/>
              </a:lnSpc>
              <a:buNone/>
            </a:pP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655" y="225425"/>
            <a:ext cx="7411720" cy="107315"/>
          </a:xfrm>
        </p:spPr>
        <p:txBody>
          <a:bodyPr/>
          <a:p>
            <a:endParaRPr lang="zh-CN" altLang="en-US"/>
          </a:p>
        </p:txBody>
      </p:sp>
      <p:pic>
        <p:nvPicPr>
          <p:cNvPr id="5" name="内容占位符 4" descr="e21e0db8352fa75a9d10643e887e217"/>
          <p:cNvPicPr>
            <a:picLocks noChangeAspect="1"/>
          </p:cNvPicPr>
          <p:nvPr>
            <p:ph sz="half"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7200" y="878840"/>
            <a:ext cx="4024630" cy="5366385"/>
          </a:xfrm>
          <a:prstGeom prst="rect">
            <a:avLst/>
          </a:prstGeom>
        </p:spPr>
      </p:pic>
      <p:pic>
        <p:nvPicPr>
          <p:cNvPr id="6" name="内容占位符 5" descr="cd3a87721a34e1577a65a55864a11a0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12030" y="879475"/>
            <a:ext cx="4023995" cy="536575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20080"/>
          </a:xfrm>
        </p:spPr>
        <p:txBody>
          <a:bodyPr>
            <a:normAutofit/>
          </a:bodyPr>
          <a:lstStyle/>
          <a:p>
            <a:pPr algn="ctr">
              <a:buClrTx/>
              <a:buFont typeface="Wingdings" panose="05000000000000000000" charset="0"/>
            </a:pPr>
            <a:r>
              <a:rPr lang="zh-CN" altLang="zh-CN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六、函</a:t>
            </a:r>
            <a:endParaRPr lang="zh-CN" altLang="zh-CN" sz="36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2435" y="1471295"/>
            <a:ext cx="8229600" cy="4138295"/>
          </a:xfrm>
        </p:spPr>
        <p:txBody>
          <a:bodyPr/>
          <a:lstStyle/>
          <a:p>
            <a:pPr marL="0" indent="0" algn="just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zh-CN" sz="3600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（</a:t>
            </a:r>
            <a:r>
              <a:rPr lang="zh-CN" altLang="zh-CN" sz="36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一）概念</a:t>
            </a:r>
            <a:endParaRPr lang="zh-CN" altLang="zh-CN" sz="36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5000"/>
              </a:lnSpc>
              <a:spcBef>
                <a:spcPts val="0"/>
              </a:spcBef>
              <a:buNone/>
            </a:pP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函是平行机关或不相隶属的机关之间，商洽和联系工作、询问和答复问题时所经常使用的一种公文文体。这种平行公文，一般不具有指挥或指示的作用。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23520" y="613410"/>
            <a:ext cx="8409940" cy="4907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None/>
            </a:pPr>
            <a:r>
              <a:rPr lang="zh-CN" altLang="en-US" sz="3600" dirty="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函的写法</a:t>
            </a:r>
            <a:endParaRPr lang="zh-CN" altLang="en-US" sz="3600" dirty="0">
              <a:solidFill>
                <a:srgbClr val="000099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l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函：</a:t>
            </a: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适用于与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平级部门</a:t>
            </a: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或</a:t>
            </a:r>
            <a:r>
              <a:rPr lang="zh-CN" altLang="en-US" sz="28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外单位</a:t>
            </a: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进行协商、联络（平行文）。</a:t>
            </a:r>
            <a:endParaRPr lang="zh-CN" altLang="en-US" sz="2800" dirty="0">
              <a:solidFill>
                <a:srgbClr val="000099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适用范围及分类：</a:t>
            </a:r>
            <a:endParaRPr lang="zh-CN" altLang="en-US" sz="28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500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１、适用于不相隶属单位之间商洽工作（商洽函）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500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２、适用于同单位各部门之间工作联系（联系函）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50000"/>
              </a:lnSpc>
              <a:buNone/>
            </a:pPr>
            <a:r>
              <a:rPr lang="zh-CN" altLang="en-US" sz="28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３、询问或答复问题（问答函）</a:t>
            </a:r>
            <a:endParaRPr lang="zh-CN" altLang="en-US" sz="28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sz="28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721995" y="615950"/>
            <a:ext cx="7472680" cy="52076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80000"/>
              </a:lnSpc>
              <a:buNone/>
            </a:pPr>
            <a:r>
              <a:rPr lang="zh-CN" altLang="en-US" sz="3200" b="1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函的格式</a:t>
            </a:r>
            <a:endParaRPr lang="zh-CN" altLang="en-US" sz="3200" b="1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>
              <a:lnSpc>
                <a:spcPct val="80000"/>
              </a:lnSpc>
              <a:buNone/>
            </a:pP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、标题：事由＋文种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>
              <a:lnSpc>
                <a:spcPct val="80000"/>
              </a:lnSpc>
              <a:buNone/>
            </a:pP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“**公司关于调用办公物资的联系函”</a:t>
            </a:r>
            <a:endParaRPr lang="zh-CN" altLang="en-US" sz="24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20000"/>
              </a:lnSpc>
              <a:buNone/>
            </a:pP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、函件编号</a:t>
            </a: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（部门</a:t>
            </a:r>
            <a:r>
              <a:rPr lang="en-US" altLang="zh-CN" sz="24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+</a:t>
            </a: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年份</a:t>
            </a:r>
            <a:r>
              <a:rPr lang="en-US" altLang="zh-CN" sz="24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+</a:t>
            </a: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数字 如：</a:t>
            </a:r>
            <a:r>
              <a:rPr lang="en-US" altLang="zh-CN" sz="24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ZHB2012001</a:t>
            </a: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）</a:t>
            </a:r>
            <a:endParaRPr lang="zh-CN" altLang="en-US" sz="2400" dirty="0">
              <a:solidFill>
                <a:srgbClr val="FF0000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 eaLnBrk="1" hangingPunct="1">
              <a:lnSpc>
                <a:spcPct val="120000"/>
              </a:lnSpc>
              <a:buClr>
                <a:schemeClr val="tx2"/>
              </a:buClr>
              <a:buSzPct val="90000"/>
              <a:buFont typeface="Symbol" panose="05050102010706020507" pitchFamily="18" charset="2"/>
              <a:buNone/>
            </a:pP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3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、正文：开头＋主体＋结尾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20000"/>
              </a:lnSpc>
              <a:buNone/>
            </a:pPr>
            <a:r>
              <a:rPr lang="zh-CN" altLang="en-US" sz="3200" dirty="0">
                <a:solidFill>
                  <a:srgbClr val="0066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函的要求</a:t>
            </a:r>
            <a:endParaRPr lang="zh-CN" altLang="en-US" sz="3200" dirty="0">
              <a:solidFill>
                <a:srgbClr val="006600"/>
              </a:solidFill>
              <a:latin typeface="仿宋_GB2312" panose="02010609030101010101" pitchFamily="49" charset="-122"/>
              <a:ea typeface="仿宋_GB2312" panose="02010609030101010101" pitchFamily="49" charset="-122"/>
              <a:sym typeface="+mn-ea"/>
            </a:endParaRPr>
          </a:p>
          <a:p>
            <a:pPr algn="l">
              <a:lnSpc>
                <a:spcPct val="120000"/>
              </a:lnSpc>
              <a:buNone/>
            </a:pP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1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、对于同级单位，大胆用函。</a:t>
            </a: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    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</a:t>
            </a:r>
            <a:endParaRPr lang="zh-CN" altLang="en-US" sz="2400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20000"/>
              </a:lnSpc>
              <a:buNone/>
            </a:pP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2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、根据不同的收文单位和要办的事情，采用不同的语气和结尾方式</a:t>
            </a: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。</a:t>
            </a:r>
            <a:endParaRPr lang="en-US" altLang="zh-CN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algn="l">
              <a:lnSpc>
                <a:spcPct val="120000"/>
              </a:lnSpc>
              <a:buNone/>
            </a:pPr>
            <a:r>
              <a:rPr lang="en-US" altLang="zh-CN" sz="240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3</a:t>
            </a:r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、商洽函和问答函必须有回复函，并在其中注明原函编号</a:t>
            </a: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（如：贵公司</a:t>
            </a:r>
            <a:r>
              <a:rPr lang="en-US" altLang="zh-CN" sz="240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ZHB2012001</a:t>
            </a:r>
            <a:r>
              <a:rPr lang="zh-CN" altLang="en-US" sz="2400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 号函已收悉，现答复如下）。</a:t>
            </a:r>
            <a:endParaRPr lang="zh-CN" altLang="en-US" sz="2400"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9759" y="640879"/>
            <a:ext cx="8229600" cy="5361459"/>
          </a:xfrm>
        </p:spPr>
        <p:txBody>
          <a:bodyPr>
            <a:normAutofit fontScale="97500"/>
          </a:bodyPr>
          <a:lstStyle/>
          <a:p>
            <a:pPr marL="0" indent="0" algn="just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zh-CN" sz="3700" dirty="0">
                <a:solidFill>
                  <a:schemeClr val="accent4"/>
                </a:solidFill>
                <a:uFillTx/>
                <a:latin typeface="仿宋_GB2312" panose="02010609030101010101" pitchFamily="49" charset="-122"/>
                <a:ea typeface="仿宋_GB2312" panose="02010609030101010101" pitchFamily="49" charset="-122"/>
              </a:rPr>
              <a:t>（二）主要特点</a:t>
            </a:r>
            <a:endParaRPr lang="zh-CN" altLang="zh-CN" sz="3700" dirty="0">
              <a:solidFill>
                <a:schemeClr val="accent4"/>
              </a:solidFill>
              <a:uFillTx/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1.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广泛性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。函是机关、单位公务往来中使用比较简便灵活、适用范围广、使用频率高的公文文种。平行机关和不相隶属机关都可使用。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2.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灵活性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。凡是</a:t>
            </a:r>
            <a:r>
              <a:rPr lang="zh-CN" altLang="zh-CN" u="sng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申请事项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、建议咨询、商洽工作、通知事项、催办事情、答复询问、召开会议、报送材料均可用函，还可用来</a:t>
            </a:r>
            <a:r>
              <a:rPr lang="zh-CN" altLang="zh-CN" u="sng" dirty="0">
                <a:solidFill>
                  <a:srgbClr val="FF0000"/>
                </a:solidFill>
                <a:latin typeface="仿宋_GB2312" panose="02010609030101010101" pitchFamily="49" charset="-122"/>
                <a:ea typeface="仿宋_GB2312" panose="02010609030101010101" pitchFamily="49" charset="-122"/>
                <a:sym typeface="+mn-ea"/>
              </a:rPr>
              <a:t>请求批准和答复审批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有关事项等。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pPr marL="0" indent="0" algn="just">
              <a:lnSpc>
                <a:spcPts val="45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3.</a:t>
            </a:r>
            <a:r>
              <a:rPr lang="zh-CN" altLang="zh-CN" dirty="0" smtClean="0">
                <a:latin typeface="仿宋_GB2312" panose="02010609030101010101" pitchFamily="49" charset="-122"/>
                <a:ea typeface="仿宋_GB2312" panose="02010609030101010101" pitchFamily="49" charset="-122"/>
              </a:rPr>
              <a:t>单一性</a:t>
            </a:r>
            <a:r>
              <a:rPr lang="zh-CN" altLang="zh-CN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。一函一事、简洁明了。</a:t>
            </a:r>
            <a:endParaRPr lang="zh-CN" altLang="zh-CN" dirty="0">
              <a:latin typeface="仿宋_GB2312" panose="02010609030101010101" pitchFamily="49" charset="-122"/>
              <a:ea typeface="仿宋_GB2312" panose="0201060903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33830" y="2632075"/>
            <a:ext cx="6553835" cy="857250"/>
          </a:xfrm>
        </p:spPr>
        <p:txBody>
          <a:bodyPr>
            <a:noAutofit/>
          </a:bodyPr>
          <a:lstStyle/>
          <a:p>
            <a:pPr algn="l"/>
            <a:r>
              <a:rPr lang="zh-CN" altLang="en-US"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3000509000000000000" charset="-122"/>
                <a:ea typeface="方正小标宋简体" panose="03000509000000000000" charset="-122"/>
              </a:rPr>
              <a:t>四、公  文  格  式</a:t>
            </a:r>
            <a:endParaRPr lang="zh-CN" altLang="en-US"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42925" y="1038225"/>
            <a:ext cx="8058150" cy="47815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内容占位符 6"/>
          <p:cNvPicPr>
            <a:picLocks noChangeAspect="1"/>
          </p:cNvPicPr>
          <p:nvPr>
            <p:ph sz="half" idx="1"/>
          </p:nvPr>
        </p:nvPicPr>
        <p:blipFill>
          <a:blip r:embed="rId1"/>
          <a:srcRect l="3197" t="8265" r="4047" b="6830"/>
          <a:stretch>
            <a:fillRect/>
          </a:stretch>
        </p:blipFill>
        <p:spPr>
          <a:xfrm>
            <a:off x="203835" y="1348105"/>
            <a:ext cx="4258310" cy="2310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405" y="3606800"/>
            <a:ext cx="5326380" cy="296989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2245" y="1038225"/>
            <a:ext cx="6238875" cy="47815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47955"/>
            <a:ext cx="8229600" cy="313690"/>
          </a:xfrm>
        </p:spPr>
        <p:txBody>
          <a:bodyPr/>
          <a:p>
            <a:endParaRPr lang="zh-CN" altLang="en-US"/>
          </a:p>
        </p:txBody>
      </p:sp>
      <p:pic>
        <p:nvPicPr>
          <p:cNvPr id="5" name="内容占位符 4" descr="d5647c339dfb47f0df9eb852c6081c3"/>
          <p:cNvPicPr>
            <a:picLocks noChangeAspect="1"/>
          </p:cNvPicPr>
          <p:nvPr>
            <p:ph sz="half"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7200" y="741045"/>
            <a:ext cx="4032250" cy="5537835"/>
          </a:xfrm>
          <a:prstGeom prst="rect">
            <a:avLst/>
          </a:prstGeom>
        </p:spPr>
      </p:pic>
      <p:pic>
        <p:nvPicPr>
          <p:cNvPr id="6" name="内容占位符 5" descr="164410c3716f92b02e0918deeb6df37"/>
          <p:cNvPicPr>
            <a:picLocks noChangeAspect="1"/>
          </p:cNvPicPr>
          <p:nvPr>
            <p:ph sz="half" idx="2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54550" y="741045"/>
            <a:ext cx="4032250" cy="522351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4500880" cy="247015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411361ece58f54b02aa51ed1d4b8fe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55600" y="728345"/>
            <a:ext cx="8315325" cy="553974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082280" cy="313690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81c92f902c29bce9144518f7bf84ec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71500" y="755650"/>
            <a:ext cx="7987665" cy="553402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7893050" cy="272415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130b6fb9a0640d047d2e648f75af1a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703580"/>
            <a:ext cx="8412480" cy="566102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089265" cy="247650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aedb5093a21d9928608c3e99d62c2f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6565" y="693420"/>
            <a:ext cx="8099425" cy="573151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7612380" cy="255905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06a0ea07b43ac52e7c71cab5134e2c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84200" y="725170"/>
            <a:ext cx="8002905" cy="571563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7876540" cy="247015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adf66bdd910693b6e6fef29aebf56d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694690"/>
            <a:ext cx="8229600" cy="570293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7926070" cy="328930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08894070dc9aeebf5116dc1bbbc76d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27050" y="762635"/>
            <a:ext cx="8111490" cy="566356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7785100" cy="264160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0f2cc851962c926145d65469365a62f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766445"/>
            <a:ext cx="8229600" cy="579691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5455" y="200660"/>
            <a:ext cx="7209790" cy="328930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3963e290535721306fa409f96c9df7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835" y="670560"/>
            <a:ext cx="8228965" cy="58928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7736205" cy="214630"/>
          </a:xfrm>
        </p:spPr>
        <p:txBody>
          <a:bodyPr/>
          <a:p>
            <a:endParaRPr lang="zh-CN" altLang="en-US"/>
          </a:p>
        </p:txBody>
      </p:sp>
      <p:pic>
        <p:nvPicPr>
          <p:cNvPr id="4" name="内容占位符 3" descr="75430e99455defc2e726c52961bf82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1330" y="704850"/>
            <a:ext cx="8138160" cy="561149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413635" y="4288155"/>
            <a:ext cx="3068320" cy="3346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7610" y="4261485"/>
            <a:ext cx="40360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rgbClr val="1D71C2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一般每面排22行，每行排28个字</a:t>
            </a:r>
            <a:endParaRPr lang="zh-CN" altLang="en-US" sz="2000">
              <a:solidFill>
                <a:srgbClr val="1D71C2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092960"/>
            <a:ext cx="8229600" cy="3071495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sz="13000" b="1" i="1" spc="20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FillTx/>
                <a:latin typeface="华文琥珀" panose="02010800040101010101" charset="-122"/>
                <a:ea typeface="华文琥珀" panose="02010800040101010101" charset="-122"/>
                <a:sym typeface="+mn-ea"/>
              </a:rPr>
              <a:t>谢谢大家</a:t>
            </a:r>
            <a:endParaRPr lang="zh-CN" altLang="en-US" sz="13000" b="1" i="1" spc="200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uFillTx/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800,&quot;width&quot;:5850}"/>
</p:tagLst>
</file>

<file path=ppt/tags/tag2.xml><?xml version="1.0" encoding="utf-8"?>
<p:tagLst xmlns:p="http://schemas.openxmlformats.org/presentationml/2006/main">
  <p:tag name="KSO_WM_UNIT_PLACING_PICTURE_USER_VIEWPORT" val="{&quot;height&quot;:7530,&quot;width&quot;:12690}"/>
</p:tagLst>
</file>

<file path=ppt/tags/tag3.xml><?xml version="1.0" encoding="utf-8"?>
<p:tagLst xmlns:p="http://schemas.openxmlformats.org/presentationml/2006/main">
  <p:tag name="KSO_WM_UNIT_PLACING_PICTURE_USER_VIEWPORT" val="{&quot;height&quot;:8721,&quot;width&quot;:6350}"/>
</p:tagLst>
</file>

<file path=ppt/tags/tag4.xml><?xml version="1.0" encoding="utf-8"?>
<p:tagLst xmlns:p="http://schemas.openxmlformats.org/presentationml/2006/main">
  <p:tag name="KSO_WM_UNIT_PLACING_PICTURE_USER_VIEWPORT" val="{&quot;height&quot;:8226,&quot;width&quot;:6350}"/>
</p:tagLst>
</file>

<file path=ppt/theme/theme1.xml><?xml version="1.0" encoding="utf-8"?>
<a:theme xmlns:a="http://schemas.openxmlformats.org/drawingml/2006/main" name="1_新型能源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8093D0"/>
      </a:accent1>
      <a:accent2>
        <a:srgbClr val="518AC5"/>
      </a:accent2>
      <a:accent3>
        <a:srgbClr val="FFFFFF"/>
      </a:accent3>
      <a:accent4>
        <a:srgbClr val="000000"/>
      </a:accent4>
      <a:accent5>
        <a:srgbClr val="C1C8E4"/>
      </a:accent5>
      <a:accent6>
        <a:srgbClr val="487BB0"/>
      </a:accent6>
      <a:hlink>
        <a:srgbClr val="CC3300"/>
      </a:hlink>
      <a:folHlink>
        <a:srgbClr val="9966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8093D0"/>
        </a:accent1>
        <a:accent2>
          <a:srgbClr val="518AC5"/>
        </a:accent2>
        <a:accent3>
          <a:srgbClr val="FFFFFF"/>
        </a:accent3>
        <a:accent4>
          <a:srgbClr val="000000"/>
        </a:accent4>
        <a:accent5>
          <a:srgbClr val="C1C8E4"/>
        </a:accent5>
        <a:accent6>
          <a:srgbClr val="487BB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4676</Words>
  <Application>WPS 演示</Application>
  <PresentationFormat>全屏显示(4:3)</PresentationFormat>
  <Paragraphs>490</Paragraphs>
  <Slides>61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61</vt:i4>
      </vt:variant>
    </vt:vector>
  </HeadingPairs>
  <TitlesOfParts>
    <vt:vector size="80" baseType="lpstr">
      <vt:lpstr>Arial</vt:lpstr>
      <vt:lpstr>宋体</vt:lpstr>
      <vt:lpstr>Wingdings</vt:lpstr>
      <vt:lpstr>文鼎新艺体简</vt:lpstr>
      <vt:lpstr>楷体</vt:lpstr>
      <vt:lpstr>Wingdings</vt:lpstr>
      <vt:lpstr>黑体</vt:lpstr>
      <vt:lpstr>方正小标宋简体</vt:lpstr>
      <vt:lpstr>Calibri</vt:lpstr>
      <vt:lpstr>仿宋_GB2312</vt:lpstr>
      <vt:lpstr>Times New Roman</vt:lpstr>
      <vt:lpstr>微软雅黑</vt:lpstr>
      <vt:lpstr>Arial Unicode MS</vt:lpstr>
      <vt:lpstr>Monotype Sorts</vt:lpstr>
      <vt:lpstr>Century Schoolbook</vt:lpstr>
      <vt:lpstr>Segoe Print</vt:lpstr>
      <vt:lpstr>Symbol</vt:lpstr>
      <vt:lpstr>华文琥珀</vt:lpstr>
      <vt:lpstr>1_新型能源</vt:lpstr>
      <vt:lpstr>公 文 写 作 与 处 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三、公  文  种  类</vt:lpstr>
      <vt:lpstr>PowerPoint 演示文稿</vt:lpstr>
      <vt:lpstr>文种与行文方向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三、通知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五、批复</vt:lpstr>
      <vt:lpstr>PowerPoint 演示文稿</vt:lpstr>
      <vt:lpstr>PowerPoint 演示文稿</vt:lpstr>
      <vt:lpstr>PowerPoint 演示文稿</vt:lpstr>
      <vt:lpstr>六、函</vt:lpstr>
      <vt:lpstr>PowerPoint 演示文稿</vt:lpstr>
      <vt:lpstr>PowerPoint 演示文稿</vt:lpstr>
      <vt:lpstr>PowerPoint 演示文稿</vt:lpstr>
      <vt:lpstr>四、公  文  格  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市政府办公厅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噼里啪啦。✨</cp:lastModifiedBy>
  <cp:revision>113</cp:revision>
  <dcterms:created xsi:type="dcterms:W3CDTF">2018-04-28T06:20:00Z</dcterms:created>
  <dcterms:modified xsi:type="dcterms:W3CDTF">2020-11-27T00:55:02Z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